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embeddedFontLst>
    <p:embeddedFont>
      <p:font typeface="Lato" panose="020F0502020204030203" pitchFamily="34" charset="0"/>
      <p:regular r:id="rId39"/>
      <p:bold r:id="rId40"/>
      <p:italic r:id="rId41"/>
      <p:boldItalic r:id="rId42"/>
    </p:embeddedFont>
    <p:embeddedFont>
      <p:font typeface="Raleway" pitchFamily="2" charset="0"/>
      <p:regular r:id="rId43"/>
      <p:bold r:id="rId44"/>
      <p:italic r:id="rId45"/>
      <p:boldItalic r:id="rId46"/>
    </p:embeddedFont>
    <p:embeddedFont>
      <p:font typeface="Roboto" panose="02000000000000000000" pitchFamily="2"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2500304b01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2500304b01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medians in the distribution of city mpg by engine type seem to be all over the place and we can see some major outliers for the ohc engine type </a:t>
            </a:r>
            <a:endParaRPr/>
          </a:p>
          <a:p>
            <a:pPr marL="0" lvl="0" indent="0" algn="l" rtl="0">
              <a:spcBef>
                <a:spcPts val="0"/>
              </a:spcBef>
              <a:spcAft>
                <a:spcPts val="0"/>
              </a:spcAft>
              <a:buNone/>
            </a:pPr>
            <a:r>
              <a:rPr lang="en"/>
              <a:t>Jillian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2500304b01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2500304b01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Jillian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2500304b01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2500304b01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Jillian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2523b4c1c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2523b4c1c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Katie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2558f78ce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2558f78ce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Katie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2500304b01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2500304b01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Zhou</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22eff7cfed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22eff7cfed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Zoe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2517d33ef3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2517d33ef3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Zoe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2517d33ef3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2517d33ef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Zoe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2517d33ef3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2517d33ef3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Zoe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22eff7cfed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22eff7cfed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Katie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2517d33ef3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2517d33ef3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Zoe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25a2536eb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25a2536eb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Logan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25a2536eb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25a2536eb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Logan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25a2536eb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25a2536eb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Logan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25a2536eba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25a2536eba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Logan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25a2536eba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125a2536eba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Logan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25a2536eba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25a2536eba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Logan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25a2536eba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25a2536eba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Logan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25a2536eba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25a2536eba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Logan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25a2536eba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25a2536eba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Logan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55d860e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55d860e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Katie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25a2536eba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25a2536eba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Logan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25a2536eba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25a2536eba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Logan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25a2536eba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25a2536eba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Logan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25a2536eba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25a2536eba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Logan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22eff7cfed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22eff7cfed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Zhou</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22eff7cfed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22eff7cfed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Jillian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25a2536eba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25a2536eba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Jillian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255d860e3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255d860e3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Katie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2500304b01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2500304b01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Jillian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2500304b01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2500304b01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Jillian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2500304b01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2500304b01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Jillian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2500304b01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2500304b01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Jillian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2500304b01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2500304b01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Jillian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kaggle.com/code/goyalshalini93/car-price-prediction-linear-regression-rfe/data"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Final Project - Car Price Predic</a:t>
            </a:r>
            <a:r>
              <a:rPr lang="en"/>
              <a:t>tion </a:t>
            </a:r>
            <a:endParaRPr b="1"/>
          </a:p>
        </p:txBody>
      </p:sp>
      <p:sp>
        <p:nvSpPr>
          <p:cNvPr id="87" name="Google Shape;87;p1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ct val="68750"/>
              <a:buFont typeface="Arial"/>
              <a:buNone/>
            </a:pPr>
            <a:r>
              <a:rPr lang="en-US" b="1" dirty="0">
                <a:solidFill>
                  <a:srgbClr val="626B73"/>
                </a:solidFill>
                <a:latin typeface="Roboto"/>
                <a:ea typeface="Roboto"/>
                <a:cs typeface="Roboto"/>
                <a:sym typeface="Roboto"/>
              </a:rPr>
              <a:t>BANA 4080 – Data Mining</a:t>
            </a:r>
            <a:endParaRPr b="1" dirty="0">
              <a:solidFill>
                <a:srgbClr val="626B73"/>
              </a:solidFill>
              <a:latin typeface="Roboto"/>
              <a:ea typeface="Roboto"/>
              <a:cs typeface="Roboto"/>
              <a:sym typeface="Roboto"/>
            </a:endParaRPr>
          </a:p>
        </p:txBody>
      </p:sp>
      <p:pic>
        <p:nvPicPr>
          <p:cNvPr id="88" name="Google Shape;88;p13"/>
          <p:cNvPicPr preferRelativeResize="0"/>
          <p:nvPr/>
        </p:nvPicPr>
        <p:blipFill>
          <a:blip r:embed="rId3">
            <a:alphaModFix/>
          </a:blip>
          <a:stretch>
            <a:fillRect/>
          </a:stretch>
        </p:blipFill>
        <p:spPr>
          <a:xfrm>
            <a:off x="6908850" y="3286875"/>
            <a:ext cx="1626300" cy="1626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2"/>
          <p:cNvSpPr txBox="1">
            <a:spLocks noGrp="1"/>
          </p:cNvSpPr>
          <p:nvPr>
            <p:ph type="title"/>
          </p:nvPr>
        </p:nvSpPr>
        <p:spPr>
          <a:xfrm>
            <a:off x="727650" y="5724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Box Plots</a:t>
            </a:r>
            <a:endParaRPr>
              <a:solidFill>
                <a:srgbClr val="FF0000"/>
              </a:solidFill>
            </a:endParaRPr>
          </a:p>
        </p:txBody>
      </p:sp>
      <p:pic>
        <p:nvPicPr>
          <p:cNvPr id="148" name="Google Shape;148;p22"/>
          <p:cNvPicPr preferRelativeResize="0"/>
          <p:nvPr/>
        </p:nvPicPr>
        <p:blipFill>
          <a:blip r:embed="rId3">
            <a:alphaModFix/>
          </a:blip>
          <a:stretch>
            <a:fillRect/>
          </a:stretch>
        </p:blipFill>
        <p:spPr>
          <a:xfrm>
            <a:off x="639100" y="1429425"/>
            <a:ext cx="3141375" cy="3428325"/>
          </a:xfrm>
          <a:prstGeom prst="rect">
            <a:avLst/>
          </a:prstGeom>
          <a:noFill/>
          <a:ln w="9525" cap="flat" cmpd="sng">
            <a:solidFill>
              <a:srgbClr val="31394D"/>
            </a:solidFill>
            <a:prstDash val="solid"/>
            <a:round/>
            <a:headEnd type="none" w="sm" len="sm"/>
            <a:tailEnd type="none" w="sm" len="sm"/>
          </a:ln>
        </p:spPr>
      </p:pic>
      <p:pic>
        <p:nvPicPr>
          <p:cNvPr id="149" name="Google Shape;149;p22"/>
          <p:cNvPicPr preferRelativeResize="0"/>
          <p:nvPr/>
        </p:nvPicPr>
        <p:blipFill>
          <a:blip r:embed="rId4">
            <a:alphaModFix/>
          </a:blip>
          <a:stretch>
            <a:fillRect/>
          </a:stretch>
        </p:blipFill>
        <p:spPr>
          <a:xfrm>
            <a:off x="5166550" y="1429423"/>
            <a:ext cx="3141375" cy="3428339"/>
          </a:xfrm>
          <a:prstGeom prst="rect">
            <a:avLst/>
          </a:prstGeom>
          <a:noFill/>
          <a:ln w="9525" cap="flat" cmpd="sng">
            <a:solidFill>
              <a:srgbClr val="31394D"/>
            </a:solidFill>
            <a:prstDash val="solid"/>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3"/>
          <p:cNvSpPr txBox="1">
            <a:spLocks noGrp="1"/>
          </p:cNvSpPr>
          <p:nvPr>
            <p:ph type="title"/>
          </p:nvPr>
        </p:nvSpPr>
        <p:spPr>
          <a:xfrm>
            <a:off x="727650" y="5724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Histograms - Distribution of Variables</a:t>
            </a:r>
            <a:endParaRPr>
              <a:solidFill>
                <a:srgbClr val="FF0000"/>
              </a:solidFill>
            </a:endParaRPr>
          </a:p>
        </p:txBody>
      </p:sp>
      <p:pic>
        <p:nvPicPr>
          <p:cNvPr id="155" name="Google Shape;155;p23"/>
          <p:cNvPicPr preferRelativeResize="0"/>
          <p:nvPr/>
        </p:nvPicPr>
        <p:blipFill>
          <a:blip r:embed="rId3">
            <a:alphaModFix/>
          </a:blip>
          <a:stretch>
            <a:fillRect/>
          </a:stretch>
        </p:blipFill>
        <p:spPr>
          <a:xfrm>
            <a:off x="79100" y="1307787"/>
            <a:ext cx="2648876" cy="2248376"/>
          </a:xfrm>
          <a:prstGeom prst="rect">
            <a:avLst/>
          </a:prstGeom>
          <a:noFill/>
          <a:ln>
            <a:noFill/>
          </a:ln>
          <a:effectLst>
            <a:outerShdw blurRad="57150" dist="19050" dir="5400000" algn="bl" rotWithShape="0">
              <a:srgbClr val="000000">
                <a:alpha val="50000"/>
              </a:srgbClr>
            </a:outerShdw>
          </a:effectLst>
        </p:spPr>
      </p:pic>
      <p:pic>
        <p:nvPicPr>
          <p:cNvPr id="156" name="Google Shape;156;p23"/>
          <p:cNvPicPr preferRelativeResize="0"/>
          <p:nvPr/>
        </p:nvPicPr>
        <p:blipFill>
          <a:blip r:embed="rId4">
            <a:alphaModFix/>
          </a:blip>
          <a:stretch>
            <a:fillRect/>
          </a:stretch>
        </p:blipFill>
        <p:spPr>
          <a:xfrm>
            <a:off x="3103731" y="2571750"/>
            <a:ext cx="2822444" cy="2248375"/>
          </a:xfrm>
          <a:prstGeom prst="rect">
            <a:avLst/>
          </a:prstGeom>
          <a:noFill/>
          <a:ln>
            <a:noFill/>
          </a:ln>
          <a:effectLst>
            <a:outerShdw blurRad="57150" dist="19050" dir="5400000" algn="bl" rotWithShape="0">
              <a:srgbClr val="000000">
                <a:alpha val="50000"/>
              </a:srgbClr>
            </a:outerShdw>
          </a:effectLst>
        </p:spPr>
      </p:pic>
      <p:pic>
        <p:nvPicPr>
          <p:cNvPr id="157" name="Google Shape;157;p23"/>
          <p:cNvPicPr preferRelativeResize="0"/>
          <p:nvPr/>
        </p:nvPicPr>
        <p:blipFill>
          <a:blip r:embed="rId5">
            <a:alphaModFix/>
          </a:blip>
          <a:stretch>
            <a:fillRect/>
          </a:stretch>
        </p:blipFill>
        <p:spPr>
          <a:xfrm>
            <a:off x="6187125" y="1229300"/>
            <a:ext cx="2822449" cy="2405350"/>
          </a:xfrm>
          <a:prstGeom prst="rect">
            <a:avLst/>
          </a:prstGeom>
          <a:noFill/>
          <a:ln>
            <a:noFill/>
          </a:ln>
          <a:effectLst>
            <a:outerShdw blurRad="57150" dist="19050" dir="5400000" algn="bl" rotWithShape="0">
              <a:srgbClr val="000000">
                <a:alpha val="50000"/>
              </a:srgbClr>
            </a:outerShdw>
          </a:effectLst>
        </p:spPr>
      </p:pic>
      <p:sp>
        <p:nvSpPr>
          <p:cNvPr id="158" name="Google Shape;158;p23"/>
          <p:cNvSpPr txBox="1"/>
          <p:nvPr/>
        </p:nvSpPr>
        <p:spPr>
          <a:xfrm>
            <a:off x="6133175" y="4069900"/>
            <a:ext cx="2876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Positively Skewed data for horsepower and car width</a:t>
            </a:r>
            <a:endParaRPr>
              <a:latin typeface="Roboto"/>
              <a:ea typeface="Roboto"/>
              <a:cs typeface="Roboto"/>
              <a:sym typeface="Roboto"/>
            </a:endParaRPr>
          </a:p>
        </p:txBody>
      </p:sp>
      <p:sp>
        <p:nvSpPr>
          <p:cNvPr id="159" name="Google Shape;159;p23"/>
          <p:cNvSpPr txBox="1"/>
          <p:nvPr/>
        </p:nvSpPr>
        <p:spPr>
          <a:xfrm>
            <a:off x="467388" y="3756300"/>
            <a:ext cx="187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Symmetric</a:t>
            </a:r>
            <a:endParaRPr>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4"/>
          <p:cNvSpPr txBox="1">
            <a:spLocks noGrp="1"/>
          </p:cNvSpPr>
          <p:nvPr>
            <p:ph type="title"/>
          </p:nvPr>
        </p:nvSpPr>
        <p:spPr>
          <a:xfrm>
            <a:off x="727650" y="5724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Bar Charts</a:t>
            </a:r>
            <a:endParaRPr>
              <a:solidFill>
                <a:srgbClr val="FF0000"/>
              </a:solidFill>
            </a:endParaRPr>
          </a:p>
        </p:txBody>
      </p:sp>
      <p:pic>
        <p:nvPicPr>
          <p:cNvPr id="165" name="Google Shape;165;p24"/>
          <p:cNvPicPr preferRelativeResize="0"/>
          <p:nvPr/>
        </p:nvPicPr>
        <p:blipFill>
          <a:blip r:embed="rId3">
            <a:alphaModFix/>
          </a:blip>
          <a:stretch>
            <a:fillRect/>
          </a:stretch>
        </p:blipFill>
        <p:spPr>
          <a:xfrm>
            <a:off x="804175" y="1760775"/>
            <a:ext cx="3244400" cy="2734999"/>
          </a:xfrm>
          <a:prstGeom prst="rect">
            <a:avLst/>
          </a:prstGeom>
          <a:noFill/>
          <a:ln>
            <a:noFill/>
          </a:ln>
          <a:effectLst>
            <a:outerShdw blurRad="57150" dist="19050" dir="5400000" algn="bl" rotWithShape="0">
              <a:srgbClr val="000000">
                <a:alpha val="50000"/>
              </a:srgbClr>
            </a:outerShdw>
          </a:effectLst>
        </p:spPr>
      </p:pic>
      <p:pic>
        <p:nvPicPr>
          <p:cNvPr id="166" name="Google Shape;166;p24"/>
          <p:cNvPicPr preferRelativeResize="0"/>
          <p:nvPr/>
        </p:nvPicPr>
        <p:blipFill>
          <a:blip r:embed="rId4">
            <a:alphaModFix/>
          </a:blip>
          <a:stretch>
            <a:fillRect/>
          </a:stretch>
        </p:blipFill>
        <p:spPr>
          <a:xfrm>
            <a:off x="5058050" y="1733663"/>
            <a:ext cx="3169786" cy="2789226"/>
          </a:xfrm>
          <a:prstGeom prst="rect">
            <a:avLst/>
          </a:prstGeom>
          <a:noFill/>
          <a:ln>
            <a:noFill/>
          </a:ln>
          <a:effectLst>
            <a:outerShdw blurRad="57150" dist="19050" dir="5400000" algn="bl" rotWithShape="0">
              <a:srgbClr val="000000">
                <a:alpha val="50000"/>
              </a:srgbClr>
            </a:outerShdw>
          </a:effectLst>
        </p:spPr>
      </p:pic>
      <p:sp>
        <p:nvSpPr>
          <p:cNvPr id="167" name="Google Shape;167;p24"/>
          <p:cNvSpPr txBox="1"/>
          <p:nvPr/>
        </p:nvSpPr>
        <p:spPr>
          <a:xfrm>
            <a:off x="727650" y="4591300"/>
            <a:ext cx="31380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Roboto"/>
              <a:buChar char="●"/>
            </a:pPr>
            <a:r>
              <a:rPr lang="en">
                <a:latin typeface="Roboto"/>
                <a:ea typeface="Roboto"/>
                <a:cs typeface="Roboto"/>
                <a:sym typeface="Roboto"/>
              </a:rPr>
              <a:t>Large count of fwd drive cars in our data</a:t>
            </a:r>
            <a:endParaRPr>
              <a:latin typeface="Roboto"/>
              <a:ea typeface="Roboto"/>
              <a:cs typeface="Roboto"/>
              <a:sym typeface="Roboto"/>
            </a:endParaRPr>
          </a:p>
        </p:txBody>
      </p:sp>
      <p:sp>
        <p:nvSpPr>
          <p:cNvPr id="168" name="Google Shape;168;p24"/>
          <p:cNvSpPr txBox="1"/>
          <p:nvPr/>
        </p:nvSpPr>
        <p:spPr>
          <a:xfrm>
            <a:off x="4699225" y="4527900"/>
            <a:ext cx="40263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Roboto"/>
              <a:buChar char="●"/>
            </a:pPr>
            <a:r>
              <a:rPr lang="en">
                <a:latin typeface="Roboto"/>
                <a:ea typeface="Roboto"/>
                <a:cs typeface="Roboto"/>
                <a:sym typeface="Roboto"/>
              </a:rPr>
              <a:t>Large count of sedan cars in our data followed by hatchback and then wagon </a:t>
            </a:r>
            <a:endParaRPr>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5"/>
          <p:cNvSpPr txBox="1">
            <a:spLocks noGrp="1"/>
          </p:cNvSpPr>
          <p:nvPr>
            <p:ph type="title"/>
          </p:nvPr>
        </p:nvSpPr>
        <p:spPr>
          <a:xfrm>
            <a:off x="727650" y="5724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Scatter Plots </a:t>
            </a:r>
            <a:endParaRPr>
              <a:solidFill>
                <a:srgbClr val="FF0000"/>
              </a:solidFill>
            </a:endParaRPr>
          </a:p>
        </p:txBody>
      </p:sp>
      <p:pic>
        <p:nvPicPr>
          <p:cNvPr id="174" name="Google Shape;174;p25"/>
          <p:cNvPicPr preferRelativeResize="0"/>
          <p:nvPr/>
        </p:nvPicPr>
        <p:blipFill>
          <a:blip r:embed="rId3">
            <a:alphaModFix/>
          </a:blip>
          <a:stretch>
            <a:fillRect/>
          </a:stretch>
        </p:blipFill>
        <p:spPr>
          <a:xfrm>
            <a:off x="55025" y="1878575"/>
            <a:ext cx="3053124" cy="2388825"/>
          </a:xfrm>
          <a:prstGeom prst="rect">
            <a:avLst/>
          </a:prstGeom>
          <a:noFill/>
          <a:ln>
            <a:noFill/>
          </a:ln>
        </p:spPr>
      </p:pic>
      <p:sp>
        <p:nvSpPr>
          <p:cNvPr id="175" name="Google Shape;175;p25"/>
          <p:cNvSpPr txBox="1"/>
          <p:nvPr/>
        </p:nvSpPr>
        <p:spPr>
          <a:xfrm>
            <a:off x="3007200" y="1605350"/>
            <a:ext cx="1564800" cy="2801400"/>
          </a:xfrm>
          <a:prstGeom prst="rect">
            <a:avLst/>
          </a:prstGeom>
          <a:noFill/>
          <a:ln>
            <a:noFill/>
          </a:ln>
        </p:spPr>
        <p:txBody>
          <a:bodyPr spcFirstLastPara="1" wrap="square" lIns="91425" tIns="91425" rIns="91425" bIns="91425" anchor="t" anchorCtr="0">
            <a:spAutoFit/>
          </a:bodyPr>
          <a:lstStyle/>
          <a:p>
            <a:pPr marL="457200" lvl="0" indent="-292100" algn="l" rtl="0">
              <a:spcBef>
                <a:spcPts val="0"/>
              </a:spcBef>
              <a:spcAft>
                <a:spcPts val="0"/>
              </a:spcAft>
              <a:buSzPts val="1000"/>
              <a:buFont typeface="Roboto"/>
              <a:buChar char="●"/>
            </a:pPr>
            <a:r>
              <a:rPr lang="en" sz="1000">
                <a:latin typeface="Roboto"/>
                <a:ea typeface="Roboto"/>
                <a:cs typeface="Roboto"/>
                <a:sym typeface="Roboto"/>
              </a:rPr>
              <a:t>There is a strong positive relationship between car weight and price, especially when car weight is between 1500 and 3500.</a:t>
            </a:r>
            <a:endParaRPr sz="1000">
              <a:latin typeface="Roboto"/>
              <a:ea typeface="Roboto"/>
              <a:cs typeface="Roboto"/>
              <a:sym typeface="Roboto"/>
            </a:endParaRPr>
          </a:p>
          <a:p>
            <a:pPr marL="457200" lvl="0" indent="0" algn="l" rtl="0">
              <a:spcBef>
                <a:spcPts val="0"/>
              </a:spcBef>
              <a:spcAft>
                <a:spcPts val="0"/>
              </a:spcAft>
              <a:buNone/>
            </a:pPr>
            <a:endParaRPr sz="1000">
              <a:latin typeface="Roboto"/>
              <a:ea typeface="Roboto"/>
              <a:cs typeface="Roboto"/>
              <a:sym typeface="Roboto"/>
            </a:endParaRPr>
          </a:p>
          <a:p>
            <a:pPr marL="457200" lvl="0" indent="-292100" algn="l" rtl="0">
              <a:spcBef>
                <a:spcPts val="0"/>
              </a:spcBef>
              <a:spcAft>
                <a:spcPts val="0"/>
              </a:spcAft>
              <a:buSzPts val="1000"/>
              <a:buFont typeface="Roboto"/>
              <a:buChar char="●"/>
            </a:pPr>
            <a:r>
              <a:rPr lang="en" sz="1000">
                <a:latin typeface="Roboto"/>
                <a:ea typeface="Roboto"/>
                <a:cs typeface="Roboto"/>
                <a:sym typeface="Roboto"/>
              </a:rPr>
              <a:t>When the car weight exceeds 3500, there is no obvious relationship between price and car weight</a:t>
            </a:r>
            <a:endParaRPr sz="1000">
              <a:latin typeface="Roboto"/>
              <a:ea typeface="Roboto"/>
              <a:cs typeface="Roboto"/>
              <a:sym typeface="Roboto"/>
            </a:endParaRPr>
          </a:p>
        </p:txBody>
      </p:sp>
      <p:pic>
        <p:nvPicPr>
          <p:cNvPr id="176" name="Google Shape;176;p25"/>
          <p:cNvPicPr preferRelativeResize="0"/>
          <p:nvPr/>
        </p:nvPicPr>
        <p:blipFill>
          <a:blip r:embed="rId4">
            <a:alphaModFix/>
          </a:blip>
          <a:stretch>
            <a:fillRect/>
          </a:stretch>
        </p:blipFill>
        <p:spPr>
          <a:xfrm>
            <a:off x="4675450" y="1878575"/>
            <a:ext cx="3053124" cy="2519350"/>
          </a:xfrm>
          <a:prstGeom prst="rect">
            <a:avLst/>
          </a:prstGeom>
          <a:noFill/>
          <a:ln>
            <a:noFill/>
          </a:ln>
        </p:spPr>
      </p:pic>
      <p:sp>
        <p:nvSpPr>
          <p:cNvPr id="177" name="Google Shape;177;p25"/>
          <p:cNvSpPr txBox="1"/>
          <p:nvPr/>
        </p:nvSpPr>
        <p:spPr>
          <a:xfrm>
            <a:off x="7417650" y="1523175"/>
            <a:ext cx="1343700" cy="2801400"/>
          </a:xfrm>
          <a:prstGeom prst="rect">
            <a:avLst/>
          </a:prstGeom>
          <a:noFill/>
          <a:ln>
            <a:noFill/>
          </a:ln>
        </p:spPr>
        <p:txBody>
          <a:bodyPr spcFirstLastPara="1" wrap="square" lIns="91425" tIns="91425" rIns="91425" bIns="91425" anchor="t" anchorCtr="0">
            <a:spAutoFit/>
          </a:bodyPr>
          <a:lstStyle/>
          <a:p>
            <a:pPr marL="457200" lvl="0" indent="-292100" algn="l" rtl="0">
              <a:lnSpc>
                <a:spcPct val="100000"/>
              </a:lnSpc>
              <a:spcBef>
                <a:spcPts val="0"/>
              </a:spcBef>
              <a:spcAft>
                <a:spcPts val="0"/>
              </a:spcAft>
              <a:buSzPts val="1000"/>
              <a:buFont typeface="Roboto"/>
              <a:buChar char="●"/>
            </a:pPr>
            <a:r>
              <a:rPr lang="en" sz="1000">
                <a:latin typeface="Roboto"/>
                <a:ea typeface="Roboto"/>
                <a:cs typeface="Roboto"/>
                <a:sym typeface="Roboto"/>
              </a:rPr>
              <a:t>There is a relatively strong positive relationship between car length and price, </a:t>
            </a:r>
            <a:endParaRPr sz="1000">
              <a:latin typeface="Roboto"/>
              <a:ea typeface="Roboto"/>
              <a:cs typeface="Roboto"/>
              <a:sym typeface="Roboto"/>
            </a:endParaRPr>
          </a:p>
          <a:p>
            <a:pPr marL="0" lvl="0" indent="0" algn="l" rtl="0">
              <a:lnSpc>
                <a:spcPct val="100000"/>
              </a:lnSpc>
              <a:spcBef>
                <a:spcPts val="0"/>
              </a:spcBef>
              <a:spcAft>
                <a:spcPts val="0"/>
              </a:spcAft>
              <a:buNone/>
            </a:pPr>
            <a:endParaRPr sz="1000">
              <a:latin typeface="Roboto"/>
              <a:ea typeface="Roboto"/>
              <a:cs typeface="Roboto"/>
              <a:sym typeface="Roboto"/>
            </a:endParaRPr>
          </a:p>
          <a:p>
            <a:pPr marL="457200" lvl="0" indent="-292100" algn="l" rtl="0">
              <a:lnSpc>
                <a:spcPct val="100000"/>
              </a:lnSpc>
              <a:spcBef>
                <a:spcPts val="0"/>
              </a:spcBef>
              <a:spcAft>
                <a:spcPts val="0"/>
              </a:spcAft>
              <a:buSzPts val="1000"/>
              <a:buFont typeface="Roboto"/>
              <a:buChar char="●"/>
            </a:pPr>
            <a:r>
              <a:rPr lang="en" sz="1000">
                <a:latin typeface="Roboto"/>
                <a:ea typeface="Roboto"/>
                <a:cs typeface="Roboto"/>
                <a:sym typeface="Roboto"/>
              </a:rPr>
              <a:t>Largest amount of car data located where there is a car length of 160-180</a:t>
            </a:r>
            <a:endParaRPr sz="1000">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6"/>
          <p:cNvSpPr txBox="1">
            <a:spLocks noGrp="1"/>
          </p:cNvSpPr>
          <p:nvPr>
            <p:ph type="title"/>
          </p:nvPr>
        </p:nvSpPr>
        <p:spPr>
          <a:xfrm>
            <a:off x="727650" y="5724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Scatter Plots</a:t>
            </a:r>
            <a:endParaRPr/>
          </a:p>
          <a:p>
            <a:pPr marL="0" lvl="0" indent="0" algn="l" rtl="0">
              <a:spcBef>
                <a:spcPts val="0"/>
              </a:spcBef>
              <a:spcAft>
                <a:spcPts val="0"/>
              </a:spcAft>
              <a:buNone/>
            </a:pPr>
            <a:r>
              <a:rPr lang="en"/>
              <a:t> </a:t>
            </a:r>
            <a:endParaRPr>
              <a:solidFill>
                <a:srgbClr val="FF0000"/>
              </a:solidFill>
            </a:endParaRPr>
          </a:p>
        </p:txBody>
      </p:sp>
      <p:sp>
        <p:nvSpPr>
          <p:cNvPr id="183" name="Google Shape;183;p26"/>
          <p:cNvSpPr txBox="1"/>
          <p:nvPr/>
        </p:nvSpPr>
        <p:spPr>
          <a:xfrm>
            <a:off x="2795475" y="1838200"/>
            <a:ext cx="1678800" cy="2493600"/>
          </a:xfrm>
          <a:prstGeom prst="rect">
            <a:avLst/>
          </a:prstGeom>
          <a:noFill/>
          <a:ln>
            <a:noFill/>
          </a:ln>
        </p:spPr>
        <p:txBody>
          <a:bodyPr spcFirstLastPara="1" wrap="square" lIns="91425" tIns="91425" rIns="91425" bIns="91425" anchor="t" anchorCtr="0">
            <a:spAutoFit/>
          </a:bodyPr>
          <a:lstStyle/>
          <a:p>
            <a:pPr marL="457200" lvl="0" indent="-292100" algn="l" rtl="0">
              <a:lnSpc>
                <a:spcPct val="100000"/>
              </a:lnSpc>
              <a:spcBef>
                <a:spcPts val="0"/>
              </a:spcBef>
              <a:spcAft>
                <a:spcPts val="0"/>
              </a:spcAft>
              <a:buSzPts val="1000"/>
              <a:buFont typeface="Roboto"/>
              <a:buChar char="●"/>
            </a:pPr>
            <a:r>
              <a:rPr lang="en" sz="1000">
                <a:latin typeface="Roboto"/>
                <a:ea typeface="Roboto"/>
                <a:cs typeface="Roboto"/>
                <a:sym typeface="Roboto"/>
              </a:rPr>
              <a:t>There is a relatively strong positive relationship between car horsepower and price</a:t>
            </a:r>
            <a:endParaRPr sz="1000">
              <a:latin typeface="Roboto"/>
              <a:ea typeface="Roboto"/>
              <a:cs typeface="Roboto"/>
              <a:sym typeface="Roboto"/>
            </a:endParaRPr>
          </a:p>
          <a:p>
            <a:pPr marL="0" lvl="0" indent="0" algn="l" rtl="0">
              <a:lnSpc>
                <a:spcPct val="100000"/>
              </a:lnSpc>
              <a:spcBef>
                <a:spcPts val="0"/>
              </a:spcBef>
              <a:spcAft>
                <a:spcPts val="0"/>
              </a:spcAft>
              <a:buNone/>
            </a:pPr>
            <a:endParaRPr sz="1000">
              <a:latin typeface="Roboto"/>
              <a:ea typeface="Roboto"/>
              <a:cs typeface="Roboto"/>
              <a:sym typeface="Roboto"/>
            </a:endParaRPr>
          </a:p>
          <a:p>
            <a:pPr marL="457200" lvl="0" indent="-292100" algn="l" rtl="0">
              <a:lnSpc>
                <a:spcPct val="100000"/>
              </a:lnSpc>
              <a:spcBef>
                <a:spcPts val="0"/>
              </a:spcBef>
              <a:spcAft>
                <a:spcPts val="0"/>
              </a:spcAft>
              <a:buSzPts val="1000"/>
              <a:buFont typeface="Roboto"/>
              <a:buChar char="●"/>
            </a:pPr>
            <a:r>
              <a:rPr lang="en" sz="1000">
                <a:latin typeface="Roboto"/>
                <a:ea typeface="Roboto"/>
                <a:cs typeface="Roboto"/>
                <a:sym typeface="Roboto"/>
              </a:rPr>
              <a:t>Car data shows not as strong of a positive relationship when the car horsepower is above 125</a:t>
            </a:r>
            <a:endParaRPr sz="1000">
              <a:latin typeface="Roboto"/>
              <a:ea typeface="Roboto"/>
              <a:cs typeface="Roboto"/>
              <a:sym typeface="Roboto"/>
            </a:endParaRPr>
          </a:p>
        </p:txBody>
      </p:sp>
      <p:pic>
        <p:nvPicPr>
          <p:cNvPr id="184" name="Google Shape;184;p26"/>
          <p:cNvPicPr preferRelativeResize="0"/>
          <p:nvPr/>
        </p:nvPicPr>
        <p:blipFill>
          <a:blip r:embed="rId3">
            <a:alphaModFix/>
          </a:blip>
          <a:stretch>
            <a:fillRect/>
          </a:stretch>
        </p:blipFill>
        <p:spPr>
          <a:xfrm>
            <a:off x="79525" y="2026100"/>
            <a:ext cx="2896425" cy="2551325"/>
          </a:xfrm>
          <a:prstGeom prst="rect">
            <a:avLst/>
          </a:prstGeom>
          <a:noFill/>
          <a:ln>
            <a:noFill/>
          </a:ln>
        </p:spPr>
      </p:pic>
      <p:pic>
        <p:nvPicPr>
          <p:cNvPr id="185" name="Google Shape;185;p26"/>
          <p:cNvPicPr preferRelativeResize="0"/>
          <p:nvPr/>
        </p:nvPicPr>
        <p:blipFill>
          <a:blip r:embed="rId4">
            <a:alphaModFix/>
          </a:blip>
          <a:stretch>
            <a:fillRect/>
          </a:stretch>
        </p:blipFill>
        <p:spPr>
          <a:xfrm>
            <a:off x="4474275" y="2025250"/>
            <a:ext cx="3093921" cy="2553026"/>
          </a:xfrm>
          <a:prstGeom prst="rect">
            <a:avLst/>
          </a:prstGeom>
          <a:noFill/>
          <a:ln>
            <a:noFill/>
          </a:ln>
        </p:spPr>
      </p:pic>
      <p:sp>
        <p:nvSpPr>
          <p:cNvPr id="186" name="Google Shape;186;p26"/>
          <p:cNvSpPr txBox="1"/>
          <p:nvPr/>
        </p:nvSpPr>
        <p:spPr>
          <a:xfrm>
            <a:off x="7443500" y="2208863"/>
            <a:ext cx="1418400" cy="2185800"/>
          </a:xfrm>
          <a:prstGeom prst="rect">
            <a:avLst/>
          </a:prstGeom>
          <a:noFill/>
          <a:ln>
            <a:noFill/>
          </a:ln>
        </p:spPr>
        <p:txBody>
          <a:bodyPr spcFirstLastPara="1" wrap="square" lIns="91425" tIns="91425" rIns="91425" bIns="91425" anchor="t" anchorCtr="0">
            <a:spAutoFit/>
          </a:bodyPr>
          <a:lstStyle/>
          <a:p>
            <a:pPr marL="457200" lvl="0" indent="-292100" algn="l" rtl="0">
              <a:lnSpc>
                <a:spcPct val="100000"/>
              </a:lnSpc>
              <a:spcBef>
                <a:spcPts val="0"/>
              </a:spcBef>
              <a:spcAft>
                <a:spcPts val="0"/>
              </a:spcAft>
              <a:buSzPts val="1000"/>
              <a:buFont typeface="Roboto"/>
              <a:buChar char="●"/>
            </a:pPr>
            <a:r>
              <a:rPr lang="en" sz="1000">
                <a:latin typeface="Roboto"/>
                <a:ea typeface="Roboto"/>
                <a:cs typeface="Roboto"/>
                <a:sym typeface="Roboto"/>
              </a:rPr>
              <a:t>Car price increases at a great rate when car engine size is &gt; 200</a:t>
            </a:r>
            <a:endParaRPr sz="1000">
              <a:latin typeface="Roboto"/>
              <a:ea typeface="Roboto"/>
              <a:cs typeface="Roboto"/>
              <a:sym typeface="Roboto"/>
            </a:endParaRPr>
          </a:p>
          <a:p>
            <a:pPr marL="0" lvl="0" indent="0" algn="l" rtl="0">
              <a:lnSpc>
                <a:spcPct val="100000"/>
              </a:lnSpc>
              <a:spcBef>
                <a:spcPts val="0"/>
              </a:spcBef>
              <a:spcAft>
                <a:spcPts val="0"/>
              </a:spcAft>
              <a:buNone/>
            </a:pPr>
            <a:endParaRPr sz="1000">
              <a:latin typeface="Roboto"/>
              <a:ea typeface="Roboto"/>
              <a:cs typeface="Roboto"/>
              <a:sym typeface="Roboto"/>
            </a:endParaRPr>
          </a:p>
          <a:p>
            <a:pPr marL="457200" lvl="0" indent="-292100" algn="l" rtl="0">
              <a:lnSpc>
                <a:spcPct val="100000"/>
              </a:lnSpc>
              <a:spcBef>
                <a:spcPts val="0"/>
              </a:spcBef>
              <a:spcAft>
                <a:spcPts val="0"/>
              </a:spcAft>
              <a:buSzPts val="1000"/>
              <a:buFont typeface="Roboto"/>
              <a:buChar char="●"/>
            </a:pPr>
            <a:r>
              <a:rPr lang="en" sz="1000">
                <a:latin typeface="Roboto"/>
                <a:ea typeface="Roboto"/>
                <a:cs typeface="Roboto"/>
                <a:sym typeface="Roboto"/>
              </a:rPr>
              <a:t>Majority of the car data is located between an engine size of 50 and 200</a:t>
            </a:r>
            <a:endParaRPr sz="1000">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7"/>
          <p:cNvSpPr txBox="1">
            <a:spLocks noGrp="1"/>
          </p:cNvSpPr>
          <p:nvPr>
            <p:ph type="title"/>
          </p:nvPr>
        </p:nvSpPr>
        <p:spPr>
          <a:xfrm>
            <a:off x="727650" y="5724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540"/>
              <a:t>EDA - summarize findings </a:t>
            </a:r>
            <a:endParaRPr sz="2540">
              <a:solidFill>
                <a:srgbClr val="FF0000"/>
              </a:solidFill>
            </a:endParaRPr>
          </a:p>
        </p:txBody>
      </p:sp>
      <p:sp>
        <p:nvSpPr>
          <p:cNvPr id="192" name="Google Shape;192;p27"/>
          <p:cNvSpPr txBox="1"/>
          <p:nvPr/>
        </p:nvSpPr>
        <p:spPr>
          <a:xfrm>
            <a:off x="149100" y="1639150"/>
            <a:ext cx="8845800" cy="2986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ato"/>
              <a:buChar char="●"/>
            </a:pPr>
            <a:r>
              <a:rPr lang="en">
                <a:latin typeface="Lato"/>
                <a:ea typeface="Lato"/>
                <a:cs typeface="Lato"/>
                <a:sym typeface="Lato"/>
              </a:rPr>
              <a:t>We have a large number of cars in our data, followed by hatchbacks, and then trucks.</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The data of horsepower and vehicle width are positive skewness</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In general, most vehicle structures will affect vehicle prices, and the higher the value, the higher the price. There is a strong positive correlation between them.</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The relationship between some vehicle structure and price has a critical value. When the vehicle weight exceeds 3500, there is no obvious relationship between price and vehicle weight. When the horsepower is higher than 125, the positive correlation between them is not so strong.</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It is worth mentioning that when the size of the car engine is larger than 200, the car price will rise sharply,</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8"/>
          <p:cNvSpPr txBox="1">
            <a:spLocks noGrp="1"/>
          </p:cNvSpPr>
          <p:nvPr>
            <p:ph type="title"/>
          </p:nvPr>
        </p:nvSpPr>
        <p:spPr>
          <a:xfrm>
            <a:off x="729450" y="5458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044" dirty="0"/>
              <a:t>Neural Net</a:t>
            </a:r>
            <a:r>
              <a:rPr lang="en" dirty="0"/>
              <a:t> _Preprocess</a:t>
            </a:r>
            <a:endParaRPr dirty="0">
              <a:solidFill>
                <a:srgbClr val="FF0000"/>
              </a:solidFill>
            </a:endParaRPr>
          </a:p>
        </p:txBody>
      </p:sp>
      <p:sp>
        <p:nvSpPr>
          <p:cNvPr id="198" name="Google Shape;198;p28"/>
          <p:cNvSpPr txBox="1">
            <a:spLocks noGrp="1"/>
          </p:cNvSpPr>
          <p:nvPr>
            <p:ph type="body" idx="1"/>
          </p:nvPr>
        </p:nvSpPr>
        <p:spPr>
          <a:xfrm>
            <a:off x="729450" y="1441200"/>
            <a:ext cx="7688700" cy="3782400"/>
          </a:xfrm>
          <a:prstGeom prst="rect">
            <a:avLst/>
          </a:prstGeom>
        </p:spPr>
        <p:txBody>
          <a:bodyPr spcFirstLastPara="1" wrap="square" lIns="91425" tIns="91425" rIns="91425" bIns="91425" anchor="t" anchorCtr="0">
            <a:normAutofit/>
          </a:bodyPr>
          <a:lstStyle/>
          <a:p>
            <a:pPr marL="698500" lvl="0" indent="-304800" algn="l" rtl="0">
              <a:spcBef>
                <a:spcPts val="0"/>
              </a:spcBef>
              <a:spcAft>
                <a:spcPts val="0"/>
              </a:spcAft>
              <a:buClr>
                <a:srgbClr val="333333"/>
              </a:buClr>
              <a:buSzPts val="1200"/>
              <a:buFont typeface="Lato"/>
              <a:buChar char="●"/>
            </a:pPr>
            <a:r>
              <a:rPr lang="en" sz="1200">
                <a:solidFill>
                  <a:srgbClr val="333333"/>
                </a:solidFill>
                <a:highlight>
                  <a:srgbClr val="FFFFFF"/>
                </a:highlight>
              </a:rPr>
              <a:t>For the Car price data, we remove ID, symboling, carname, enginetype, cylindernumber, and fuelsystem variable</a:t>
            </a:r>
            <a:endParaRPr sz="1200">
              <a:solidFill>
                <a:srgbClr val="333333"/>
              </a:solidFill>
              <a:highlight>
                <a:srgbClr val="FFFFFF"/>
              </a:highlight>
            </a:endParaRPr>
          </a:p>
          <a:p>
            <a:pPr marL="698500" lvl="0" indent="-304800" algn="l" rtl="0">
              <a:spcBef>
                <a:spcPts val="0"/>
              </a:spcBef>
              <a:spcAft>
                <a:spcPts val="0"/>
              </a:spcAft>
              <a:buClr>
                <a:srgbClr val="333333"/>
              </a:buClr>
              <a:buSzPts val="1200"/>
              <a:buFont typeface="Lato"/>
              <a:buChar char="●"/>
            </a:pPr>
            <a:r>
              <a:rPr lang="en" sz="1200">
                <a:solidFill>
                  <a:srgbClr val="333333"/>
                </a:solidFill>
                <a:highlight>
                  <a:srgbClr val="FFFFFF"/>
                </a:highlight>
              </a:rPr>
              <a:t>We also create dummy variable for those non numeric variables</a:t>
            </a:r>
            <a:endParaRPr sz="1200">
              <a:solidFill>
                <a:srgbClr val="333333"/>
              </a:solidFill>
              <a:highlight>
                <a:srgbClr val="FFFFFF"/>
              </a:highlight>
            </a:endParaRPr>
          </a:p>
          <a:p>
            <a:pPr marL="698500" lvl="0" indent="-304800" algn="l" rtl="0">
              <a:spcBef>
                <a:spcPts val="0"/>
              </a:spcBef>
              <a:spcAft>
                <a:spcPts val="0"/>
              </a:spcAft>
              <a:buClr>
                <a:srgbClr val="333333"/>
              </a:buClr>
              <a:buSzPts val="1200"/>
              <a:buFont typeface="Lato"/>
              <a:buChar char="●"/>
            </a:pPr>
            <a:r>
              <a:rPr lang="en" sz="1200">
                <a:solidFill>
                  <a:srgbClr val="333333"/>
                </a:solidFill>
                <a:highlight>
                  <a:srgbClr val="FFFFFF"/>
                </a:highlight>
              </a:rPr>
              <a:t>Then we check for skewness and wheelbase, compressionratio, and horsepower have high skewness</a:t>
            </a:r>
            <a:br>
              <a:rPr lang="en" sz="1200">
                <a:solidFill>
                  <a:srgbClr val="333333"/>
                </a:solidFill>
                <a:highlight>
                  <a:srgbClr val="FFFFFF"/>
                </a:highlight>
              </a:rPr>
            </a:br>
            <a:br>
              <a:rPr lang="en" sz="1200">
                <a:solidFill>
                  <a:srgbClr val="333333"/>
                </a:solidFill>
                <a:highlight>
                  <a:srgbClr val="FFFFFF"/>
                </a:highlight>
              </a:rPr>
            </a:br>
            <a:br>
              <a:rPr lang="en" sz="1200">
                <a:solidFill>
                  <a:srgbClr val="333333"/>
                </a:solidFill>
                <a:highlight>
                  <a:srgbClr val="FFFFFF"/>
                </a:highlight>
              </a:rPr>
            </a:br>
            <a:br>
              <a:rPr lang="en" sz="1200">
                <a:solidFill>
                  <a:srgbClr val="333333"/>
                </a:solidFill>
                <a:highlight>
                  <a:srgbClr val="FFFFFF"/>
                </a:highlight>
              </a:rPr>
            </a:br>
            <a:endParaRPr sz="1200">
              <a:solidFill>
                <a:srgbClr val="333333"/>
              </a:solidFill>
              <a:highlight>
                <a:srgbClr val="FFFFFF"/>
              </a:highlight>
            </a:endParaRPr>
          </a:p>
          <a:p>
            <a:pPr marL="698500" lvl="0" indent="-304800" algn="l" rtl="0">
              <a:spcBef>
                <a:spcPts val="0"/>
              </a:spcBef>
              <a:spcAft>
                <a:spcPts val="0"/>
              </a:spcAft>
              <a:buClr>
                <a:srgbClr val="333333"/>
              </a:buClr>
              <a:buSzPts val="1200"/>
              <a:buFont typeface="Lato"/>
              <a:buChar char="●"/>
            </a:pPr>
            <a:r>
              <a:rPr lang="en" sz="1200">
                <a:solidFill>
                  <a:srgbClr val="333333"/>
                </a:solidFill>
                <a:highlight>
                  <a:srgbClr val="FFFFFF"/>
                </a:highlight>
              </a:rPr>
              <a:t>We then partition the data to 60% training and 40% validation and convert data into 0-1 scale</a:t>
            </a:r>
            <a:endParaRPr sz="1200">
              <a:solidFill>
                <a:srgbClr val="333333"/>
              </a:solidFill>
              <a:highlight>
                <a:srgbClr val="FFFFFF"/>
              </a:highlight>
            </a:endParaRPr>
          </a:p>
          <a:p>
            <a:pPr marL="457200" lvl="0" indent="0" algn="l" rtl="0">
              <a:spcBef>
                <a:spcPts val="1000"/>
              </a:spcBef>
              <a:spcAft>
                <a:spcPts val="0"/>
              </a:spcAft>
              <a:buNone/>
            </a:pPr>
            <a:endParaRPr sz="1200">
              <a:solidFill>
                <a:srgbClr val="333333"/>
              </a:solidFill>
              <a:highlight>
                <a:srgbClr val="FFFFFF"/>
              </a:highlight>
            </a:endParaRPr>
          </a:p>
          <a:p>
            <a:pPr marL="457200" lvl="0" indent="0" algn="l" rtl="0">
              <a:spcBef>
                <a:spcPts val="1000"/>
              </a:spcBef>
              <a:spcAft>
                <a:spcPts val="0"/>
              </a:spcAft>
              <a:buNone/>
            </a:pPr>
            <a:endParaRPr sz="1200">
              <a:solidFill>
                <a:srgbClr val="333333"/>
              </a:solidFill>
              <a:highlight>
                <a:srgbClr val="FFFFFF"/>
              </a:highlight>
            </a:endParaRPr>
          </a:p>
          <a:p>
            <a:pPr marL="0" lvl="0" indent="0" algn="l" rtl="0">
              <a:spcBef>
                <a:spcPts val="1000"/>
              </a:spcBef>
              <a:spcAft>
                <a:spcPts val="1200"/>
              </a:spcAft>
              <a:buNone/>
            </a:pPr>
            <a:endParaRPr/>
          </a:p>
        </p:txBody>
      </p:sp>
      <p:pic>
        <p:nvPicPr>
          <p:cNvPr id="199" name="Google Shape;199;p28"/>
          <p:cNvPicPr preferRelativeResize="0"/>
          <p:nvPr/>
        </p:nvPicPr>
        <p:blipFill>
          <a:blip r:embed="rId3">
            <a:alphaModFix/>
          </a:blip>
          <a:stretch>
            <a:fillRect/>
          </a:stretch>
        </p:blipFill>
        <p:spPr>
          <a:xfrm>
            <a:off x="684825" y="2456075"/>
            <a:ext cx="3612899" cy="653400"/>
          </a:xfrm>
          <a:prstGeom prst="rect">
            <a:avLst/>
          </a:prstGeom>
          <a:noFill/>
          <a:ln>
            <a:noFill/>
          </a:ln>
        </p:spPr>
      </p:pic>
      <p:pic>
        <p:nvPicPr>
          <p:cNvPr id="200" name="Google Shape;200;p28"/>
          <p:cNvPicPr preferRelativeResize="0"/>
          <p:nvPr/>
        </p:nvPicPr>
        <p:blipFill>
          <a:blip r:embed="rId4">
            <a:alphaModFix/>
          </a:blip>
          <a:stretch>
            <a:fillRect/>
          </a:stretch>
        </p:blipFill>
        <p:spPr>
          <a:xfrm>
            <a:off x="4297723" y="2487997"/>
            <a:ext cx="3822101" cy="589575"/>
          </a:xfrm>
          <a:prstGeom prst="rect">
            <a:avLst/>
          </a:prstGeom>
          <a:noFill/>
          <a:ln>
            <a:noFill/>
          </a:ln>
        </p:spPr>
      </p:pic>
      <p:pic>
        <p:nvPicPr>
          <p:cNvPr id="201" name="Google Shape;201;p28"/>
          <p:cNvPicPr preferRelativeResize="0"/>
          <p:nvPr/>
        </p:nvPicPr>
        <p:blipFill>
          <a:blip r:embed="rId5">
            <a:alphaModFix/>
          </a:blip>
          <a:stretch>
            <a:fillRect/>
          </a:stretch>
        </p:blipFill>
        <p:spPr>
          <a:xfrm>
            <a:off x="684813" y="3657427"/>
            <a:ext cx="5340087" cy="804225"/>
          </a:xfrm>
          <a:prstGeom prst="rect">
            <a:avLst/>
          </a:prstGeom>
          <a:noFill/>
          <a:ln>
            <a:noFill/>
          </a:ln>
        </p:spPr>
      </p:pic>
      <p:pic>
        <p:nvPicPr>
          <p:cNvPr id="202" name="Google Shape;202;p28"/>
          <p:cNvPicPr preferRelativeResize="0"/>
          <p:nvPr/>
        </p:nvPicPr>
        <p:blipFill rotWithShape="1">
          <a:blip r:embed="rId6">
            <a:alphaModFix/>
          </a:blip>
          <a:srcRect b="3744"/>
          <a:stretch/>
        </p:blipFill>
        <p:spPr>
          <a:xfrm>
            <a:off x="4297725" y="3657425"/>
            <a:ext cx="4572001" cy="1023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9"/>
          <p:cNvSpPr txBox="1">
            <a:spLocks noGrp="1"/>
          </p:cNvSpPr>
          <p:nvPr>
            <p:ph type="title"/>
          </p:nvPr>
        </p:nvSpPr>
        <p:spPr>
          <a:xfrm>
            <a:off x="727650" y="6067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044" dirty="0"/>
              <a:t>Neural Net</a:t>
            </a:r>
            <a:r>
              <a:rPr lang="en" dirty="0"/>
              <a:t> _ </a:t>
            </a:r>
            <a:endParaRPr dirty="0"/>
          </a:p>
        </p:txBody>
      </p:sp>
      <p:sp>
        <p:nvSpPr>
          <p:cNvPr id="208" name="Google Shape;208;p29"/>
          <p:cNvSpPr txBox="1">
            <a:spLocks noGrp="1"/>
          </p:cNvSpPr>
          <p:nvPr>
            <p:ph type="body" idx="1"/>
          </p:nvPr>
        </p:nvSpPr>
        <p:spPr>
          <a:xfrm>
            <a:off x="5263800" y="904225"/>
            <a:ext cx="38802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RMSE for 2 hidden layers of 3 nodes is 2894.68</a:t>
            </a:r>
            <a:endParaRPr/>
          </a:p>
        </p:txBody>
      </p:sp>
      <p:pic>
        <p:nvPicPr>
          <p:cNvPr id="209" name="Google Shape;209;p29"/>
          <p:cNvPicPr preferRelativeResize="0"/>
          <p:nvPr/>
        </p:nvPicPr>
        <p:blipFill rotWithShape="1">
          <a:blip r:embed="rId3">
            <a:alphaModFix/>
          </a:blip>
          <a:srcRect t="4379"/>
          <a:stretch/>
        </p:blipFill>
        <p:spPr>
          <a:xfrm>
            <a:off x="959025" y="1339675"/>
            <a:ext cx="6364728" cy="38038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0"/>
          <p:cNvSpPr txBox="1">
            <a:spLocks noGrp="1"/>
          </p:cNvSpPr>
          <p:nvPr>
            <p:ph type="title"/>
          </p:nvPr>
        </p:nvSpPr>
        <p:spPr>
          <a:xfrm>
            <a:off x="729450" y="5889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044" dirty="0"/>
              <a:t>Neural Net</a:t>
            </a:r>
            <a:r>
              <a:rPr lang="en" dirty="0"/>
              <a:t> _ </a:t>
            </a:r>
            <a:endParaRPr dirty="0"/>
          </a:p>
        </p:txBody>
      </p:sp>
      <p:sp>
        <p:nvSpPr>
          <p:cNvPr id="215" name="Google Shape;215;p30"/>
          <p:cNvSpPr txBox="1">
            <a:spLocks noGrp="1"/>
          </p:cNvSpPr>
          <p:nvPr>
            <p:ph type="body" idx="1"/>
          </p:nvPr>
        </p:nvSpPr>
        <p:spPr>
          <a:xfrm>
            <a:off x="5201400" y="946175"/>
            <a:ext cx="3942600" cy="2762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RMSE for with 1 hidden layer of 3 nodes is 2861.89</a:t>
            </a:r>
            <a:endParaRPr/>
          </a:p>
          <a:p>
            <a:pPr marL="0" lvl="0" indent="0" algn="l" rtl="0">
              <a:spcBef>
                <a:spcPts val="1200"/>
              </a:spcBef>
              <a:spcAft>
                <a:spcPts val="1200"/>
              </a:spcAft>
              <a:buNone/>
            </a:pPr>
            <a:endParaRPr/>
          </a:p>
        </p:txBody>
      </p:sp>
      <p:pic>
        <p:nvPicPr>
          <p:cNvPr id="216" name="Google Shape;216;p30"/>
          <p:cNvPicPr preferRelativeResize="0"/>
          <p:nvPr/>
        </p:nvPicPr>
        <p:blipFill rotWithShape="1">
          <a:blip r:embed="rId3">
            <a:alphaModFix/>
          </a:blip>
          <a:srcRect t="3456"/>
          <a:stretch/>
        </p:blipFill>
        <p:spPr>
          <a:xfrm>
            <a:off x="386000" y="1285800"/>
            <a:ext cx="6393508" cy="38576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1"/>
          <p:cNvSpPr txBox="1">
            <a:spLocks noGrp="1"/>
          </p:cNvSpPr>
          <p:nvPr>
            <p:ph type="title"/>
          </p:nvPr>
        </p:nvSpPr>
        <p:spPr>
          <a:xfrm>
            <a:off x="727650" y="6334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044" dirty="0"/>
              <a:t>Neural Net</a:t>
            </a:r>
            <a:r>
              <a:rPr lang="en" dirty="0"/>
              <a:t> _ </a:t>
            </a:r>
            <a:endParaRPr dirty="0"/>
          </a:p>
          <a:p>
            <a:pPr marL="0" lvl="0" indent="0" algn="l" rtl="0">
              <a:spcBef>
                <a:spcPts val="0"/>
              </a:spcBef>
              <a:spcAft>
                <a:spcPts val="0"/>
              </a:spcAft>
              <a:buNone/>
            </a:pPr>
            <a:endParaRPr dirty="0"/>
          </a:p>
        </p:txBody>
      </p:sp>
      <p:sp>
        <p:nvSpPr>
          <p:cNvPr id="222" name="Google Shape;222;p31"/>
          <p:cNvSpPr txBox="1">
            <a:spLocks noGrp="1"/>
          </p:cNvSpPr>
          <p:nvPr>
            <p:ph type="body" idx="1"/>
          </p:nvPr>
        </p:nvSpPr>
        <p:spPr>
          <a:xfrm>
            <a:off x="4529225" y="916575"/>
            <a:ext cx="4796700" cy="1554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RMSE for 1 hidden layer of 10 nodes is 3591.92</a:t>
            </a:r>
            <a:endParaRPr/>
          </a:p>
        </p:txBody>
      </p:sp>
      <p:pic>
        <p:nvPicPr>
          <p:cNvPr id="223" name="Google Shape;223;p31"/>
          <p:cNvPicPr preferRelativeResize="0"/>
          <p:nvPr/>
        </p:nvPicPr>
        <p:blipFill rotWithShape="1">
          <a:blip r:embed="rId3">
            <a:alphaModFix/>
          </a:blip>
          <a:srcRect t="4388"/>
          <a:stretch/>
        </p:blipFill>
        <p:spPr>
          <a:xfrm>
            <a:off x="375925" y="1379300"/>
            <a:ext cx="6299674" cy="376420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a:off x="727650" y="5724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Introduction</a:t>
            </a:r>
            <a:endParaRPr/>
          </a:p>
        </p:txBody>
      </p:sp>
      <p:sp>
        <p:nvSpPr>
          <p:cNvPr id="94" name="Google Shape;94;p14"/>
          <p:cNvSpPr txBox="1">
            <a:spLocks noGrp="1"/>
          </p:cNvSpPr>
          <p:nvPr>
            <p:ph type="body" idx="1"/>
          </p:nvPr>
        </p:nvSpPr>
        <p:spPr>
          <a:xfrm>
            <a:off x="727650" y="1283175"/>
            <a:ext cx="8110500" cy="33669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r>
              <a:rPr lang="en" sz="5600" b="1">
                <a:solidFill>
                  <a:schemeClr val="dk1"/>
                </a:solidFill>
                <a:highlight>
                  <a:schemeClr val="lt1"/>
                </a:highlight>
              </a:rPr>
              <a:t>Problem:</a:t>
            </a:r>
            <a:r>
              <a:rPr lang="en" sz="5600">
                <a:solidFill>
                  <a:srgbClr val="333333"/>
                </a:solidFill>
                <a:highlight>
                  <a:schemeClr val="lt1"/>
                </a:highlight>
              </a:rPr>
              <a:t> “A Chinese automobile company Geely Auto aspires to enter the US market by setting up their manufacturing unit there and producing cars locally to give competition to their US and European counterparts. They have contracted an automobile consulting company to understand the factors on which the pricing of cars depends. Specifically, they want to understand the factors affecting the pricing of cars in the American market, since those may be very different from the Chinese market.”</a:t>
            </a:r>
            <a:endParaRPr sz="5600">
              <a:solidFill>
                <a:srgbClr val="333333"/>
              </a:solidFill>
              <a:highlight>
                <a:schemeClr val="lt1"/>
              </a:highlight>
            </a:endParaRPr>
          </a:p>
          <a:p>
            <a:pPr marL="0" lvl="0" indent="0" algn="l" rtl="0">
              <a:lnSpc>
                <a:spcPct val="150000"/>
              </a:lnSpc>
              <a:spcBef>
                <a:spcPts val="1000"/>
              </a:spcBef>
              <a:spcAft>
                <a:spcPts val="0"/>
              </a:spcAft>
              <a:buNone/>
            </a:pPr>
            <a:r>
              <a:rPr lang="en" sz="5600" b="1">
                <a:solidFill>
                  <a:schemeClr val="dk1"/>
                </a:solidFill>
                <a:highlight>
                  <a:schemeClr val="lt1"/>
                </a:highlight>
              </a:rPr>
              <a:t>Our Objectives:</a:t>
            </a:r>
            <a:endParaRPr sz="5600" b="1">
              <a:solidFill>
                <a:schemeClr val="dk1"/>
              </a:solidFill>
              <a:highlight>
                <a:schemeClr val="lt1"/>
              </a:highlight>
            </a:endParaRPr>
          </a:p>
          <a:p>
            <a:pPr marL="0" lvl="0" indent="0" algn="l" rtl="0">
              <a:lnSpc>
                <a:spcPct val="115000"/>
              </a:lnSpc>
              <a:spcBef>
                <a:spcPts val="1000"/>
              </a:spcBef>
              <a:spcAft>
                <a:spcPts val="0"/>
              </a:spcAft>
              <a:buNone/>
            </a:pPr>
            <a:r>
              <a:rPr lang="en" sz="5600">
                <a:solidFill>
                  <a:srgbClr val="000000"/>
                </a:solidFill>
                <a:highlight>
                  <a:schemeClr val="lt1"/>
                </a:highlight>
              </a:rPr>
              <a:t>Creating various models to determine which would be the most helpful for determining car price.</a:t>
            </a:r>
            <a:endParaRPr sz="5600">
              <a:solidFill>
                <a:srgbClr val="000000"/>
              </a:solidFill>
              <a:highlight>
                <a:schemeClr val="lt1"/>
              </a:highlight>
            </a:endParaRPr>
          </a:p>
          <a:p>
            <a:pPr marL="0" lvl="0" indent="0" algn="l" rtl="0">
              <a:lnSpc>
                <a:spcPct val="115000"/>
              </a:lnSpc>
              <a:spcBef>
                <a:spcPts val="1000"/>
              </a:spcBef>
              <a:spcAft>
                <a:spcPts val="0"/>
              </a:spcAft>
              <a:buNone/>
            </a:pPr>
            <a:r>
              <a:rPr lang="en" sz="5600">
                <a:solidFill>
                  <a:srgbClr val="000000"/>
                </a:solidFill>
                <a:highlight>
                  <a:schemeClr val="lt1"/>
                </a:highlight>
              </a:rPr>
              <a:t>Determining which variables are most important in determining price</a:t>
            </a:r>
            <a:endParaRPr sz="5600">
              <a:solidFill>
                <a:srgbClr val="000000"/>
              </a:solidFill>
              <a:highlight>
                <a:schemeClr val="lt1"/>
              </a:highlight>
            </a:endParaRPr>
          </a:p>
          <a:p>
            <a:pPr marL="0" lvl="0" indent="0" algn="l" rtl="0">
              <a:lnSpc>
                <a:spcPct val="150000"/>
              </a:lnSpc>
              <a:spcBef>
                <a:spcPts val="1000"/>
              </a:spcBef>
              <a:spcAft>
                <a:spcPts val="0"/>
              </a:spcAft>
              <a:buNone/>
            </a:pPr>
            <a:r>
              <a:rPr lang="en" sz="5600" b="1">
                <a:solidFill>
                  <a:schemeClr val="dk1"/>
                </a:solidFill>
                <a:highlight>
                  <a:schemeClr val="lt1"/>
                </a:highlight>
              </a:rPr>
              <a:t>The Dataset: </a:t>
            </a:r>
            <a:endParaRPr sz="5600" b="1">
              <a:solidFill>
                <a:schemeClr val="dk1"/>
              </a:solidFill>
              <a:highlight>
                <a:schemeClr val="lt1"/>
              </a:highlight>
            </a:endParaRPr>
          </a:p>
          <a:p>
            <a:pPr marL="0" lvl="0" indent="0" algn="l" rtl="0">
              <a:lnSpc>
                <a:spcPct val="115000"/>
              </a:lnSpc>
              <a:spcBef>
                <a:spcPts val="1000"/>
              </a:spcBef>
              <a:spcAft>
                <a:spcPts val="0"/>
              </a:spcAft>
              <a:buNone/>
            </a:pPr>
            <a:r>
              <a:rPr lang="en" sz="5600">
                <a:solidFill>
                  <a:srgbClr val="333333"/>
                </a:solidFill>
                <a:highlight>
                  <a:schemeClr val="lt1"/>
                </a:highlight>
              </a:rPr>
              <a:t>Based on various market surveys, the consulting firm has gathered a large dataset of different types of cars across the American market.</a:t>
            </a:r>
            <a:endParaRPr sz="5600">
              <a:solidFill>
                <a:srgbClr val="333333"/>
              </a:solidFill>
              <a:highlight>
                <a:schemeClr val="lt1"/>
              </a:highlight>
            </a:endParaRPr>
          </a:p>
          <a:p>
            <a:pPr marL="0" lvl="0" indent="0" algn="l" rtl="0">
              <a:lnSpc>
                <a:spcPct val="115000"/>
              </a:lnSpc>
              <a:spcBef>
                <a:spcPts val="1000"/>
              </a:spcBef>
              <a:spcAft>
                <a:spcPts val="0"/>
              </a:spcAft>
              <a:buNone/>
            </a:pPr>
            <a:r>
              <a:rPr lang="en" sz="5600">
                <a:solidFill>
                  <a:srgbClr val="333333"/>
                </a:solidFill>
                <a:highlight>
                  <a:schemeClr val="lt1"/>
                </a:highlight>
              </a:rPr>
              <a:t>The dataset has 26 variables and 205 observations (rows)</a:t>
            </a:r>
            <a:endParaRPr sz="5600">
              <a:solidFill>
                <a:srgbClr val="FF0000"/>
              </a:solidFill>
              <a:highlight>
                <a:srgbClr val="FFFFFF"/>
              </a:highlight>
            </a:endParaRPr>
          </a:p>
          <a:p>
            <a:pPr marL="0" lvl="0" indent="0" algn="l" rtl="0">
              <a:spcBef>
                <a:spcPts val="1000"/>
              </a:spcBef>
              <a:spcAft>
                <a:spcPts val="120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2"/>
          <p:cNvSpPr txBox="1">
            <a:spLocks noGrp="1"/>
          </p:cNvSpPr>
          <p:nvPr>
            <p:ph type="title"/>
          </p:nvPr>
        </p:nvSpPr>
        <p:spPr>
          <a:xfrm>
            <a:off x="727650" y="5533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044"/>
              <a:t>Neural Net</a:t>
            </a:r>
            <a:r>
              <a:rPr lang="en"/>
              <a:t> _ </a:t>
            </a:r>
            <a:r>
              <a:rPr lang="en" sz="1377"/>
              <a:t>loop through different hidden layer sizes and conclusion</a:t>
            </a:r>
            <a:endParaRPr sz="1377"/>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29" name="Google Shape;229;p32"/>
          <p:cNvSpPr txBox="1">
            <a:spLocks noGrp="1"/>
          </p:cNvSpPr>
          <p:nvPr>
            <p:ph type="body" idx="1"/>
          </p:nvPr>
        </p:nvSpPr>
        <p:spPr>
          <a:xfrm>
            <a:off x="4910450" y="1554250"/>
            <a:ext cx="3541500" cy="33846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Look as some of the charts from the slides above, we see the neural net with 1 hidden layers with 3 nodes have the lowest RMSE (2861). </a:t>
            </a:r>
            <a:endParaRPr/>
          </a:p>
          <a:p>
            <a:pPr marL="457200" lvl="0" indent="0" algn="l" rtl="0">
              <a:spcBef>
                <a:spcPts val="1200"/>
              </a:spcBef>
              <a:spcAft>
                <a:spcPts val="0"/>
              </a:spcAft>
              <a:buNone/>
            </a:pPr>
            <a:endParaRPr/>
          </a:p>
          <a:p>
            <a:pPr marL="457200" lvl="0" indent="-311150" algn="l" rtl="0">
              <a:spcBef>
                <a:spcPts val="1200"/>
              </a:spcBef>
              <a:spcAft>
                <a:spcPts val="0"/>
              </a:spcAft>
              <a:buSzPts val="1300"/>
              <a:buChar char="-"/>
            </a:pPr>
            <a:r>
              <a:rPr lang="en"/>
              <a:t>Look as the compare chart above, we see 3 should be the best nodes as well.</a:t>
            </a:r>
            <a:endParaRPr/>
          </a:p>
          <a:p>
            <a:pPr marL="457200" lvl="0" indent="0" algn="l" rtl="0">
              <a:spcBef>
                <a:spcPts val="1200"/>
              </a:spcBef>
              <a:spcAft>
                <a:spcPts val="0"/>
              </a:spcAft>
              <a:buNone/>
            </a:pPr>
            <a:endParaRPr/>
          </a:p>
          <a:p>
            <a:pPr marL="0" lvl="0" indent="457200" algn="l" rtl="0">
              <a:spcBef>
                <a:spcPts val="1200"/>
              </a:spcBef>
              <a:spcAft>
                <a:spcPts val="0"/>
              </a:spcAft>
              <a:buNone/>
            </a:pPr>
            <a:r>
              <a:rPr lang="en"/>
              <a:t>-&gt;  The more nodes does not mean the better the result will be.</a:t>
            </a:r>
            <a:endParaRPr/>
          </a:p>
          <a:p>
            <a:pPr marL="0" lvl="0" indent="0" algn="l" rtl="0">
              <a:spcBef>
                <a:spcPts val="1200"/>
              </a:spcBef>
              <a:spcAft>
                <a:spcPts val="1200"/>
              </a:spcAft>
              <a:buNone/>
            </a:pPr>
            <a:endParaRPr/>
          </a:p>
        </p:txBody>
      </p:sp>
      <p:pic>
        <p:nvPicPr>
          <p:cNvPr id="230" name="Google Shape;230;p32"/>
          <p:cNvPicPr preferRelativeResize="0"/>
          <p:nvPr/>
        </p:nvPicPr>
        <p:blipFill rotWithShape="1">
          <a:blip r:embed="rId3">
            <a:alphaModFix/>
          </a:blip>
          <a:srcRect t="4825"/>
          <a:stretch/>
        </p:blipFill>
        <p:spPr>
          <a:xfrm>
            <a:off x="570650" y="1486100"/>
            <a:ext cx="3700450" cy="3569149"/>
          </a:xfrm>
          <a:prstGeom prst="rect">
            <a:avLst/>
          </a:prstGeom>
          <a:noFill/>
          <a:ln>
            <a:noFill/>
          </a:ln>
        </p:spPr>
      </p:pic>
      <p:pic>
        <p:nvPicPr>
          <p:cNvPr id="231" name="Google Shape;231;p32"/>
          <p:cNvPicPr preferRelativeResize="0"/>
          <p:nvPr/>
        </p:nvPicPr>
        <p:blipFill rotWithShape="1">
          <a:blip r:embed="rId4">
            <a:alphaModFix/>
          </a:blip>
          <a:srcRect b="95674"/>
          <a:stretch/>
        </p:blipFill>
        <p:spPr>
          <a:xfrm>
            <a:off x="570650" y="1272525"/>
            <a:ext cx="3856600" cy="1690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3"/>
          <p:cNvSpPr txBox="1">
            <a:spLocks noGrp="1"/>
          </p:cNvSpPr>
          <p:nvPr>
            <p:ph type="title"/>
          </p:nvPr>
        </p:nvSpPr>
        <p:spPr>
          <a:xfrm>
            <a:off x="727800" y="579200"/>
            <a:ext cx="76884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Full Regression Tree</a:t>
            </a:r>
            <a:endParaRPr/>
          </a:p>
        </p:txBody>
      </p:sp>
      <p:pic>
        <p:nvPicPr>
          <p:cNvPr id="237" name="Google Shape;237;p33"/>
          <p:cNvPicPr preferRelativeResize="0"/>
          <p:nvPr/>
        </p:nvPicPr>
        <p:blipFill>
          <a:blip r:embed="rId3">
            <a:alphaModFix/>
          </a:blip>
          <a:stretch>
            <a:fillRect/>
          </a:stretch>
        </p:blipFill>
        <p:spPr>
          <a:xfrm>
            <a:off x="4001701" y="1255925"/>
            <a:ext cx="4976026" cy="3390949"/>
          </a:xfrm>
          <a:prstGeom prst="rect">
            <a:avLst/>
          </a:prstGeom>
          <a:noFill/>
          <a:ln w="19050" cap="flat" cmpd="sng">
            <a:solidFill>
              <a:schemeClr val="dk2"/>
            </a:solidFill>
            <a:prstDash val="solid"/>
            <a:round/>
            <a:headEnd type="none" w="sm" len="sm"/>
            <a:tailEnd type="none" w="sm" len="sm"/>
          </a:ln>
        </p:spPr>
      </p:pic>
      <p:sp>
        <p:nvSpPr>
          <p:cNvPr id="238" name="Google Shape;238;p33"/>
          <p:cNvSpPr txBox="1"/>
          <p:nvPr/>
        </p:nvSpPr>
        <p:spPr>
          <a:xfrm>
            <a:off x="282725" y="1525025"/>
            <a:ext cx="30339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ato"/>
              <a:buChar char="●"/>
            </a:pPr>
            <a:r>
              <a:rPr lang="en">
                <a:latin typeface="Lato"/>
                <a:ea typeface="Lato"/>
                <a:cs typeface="Lato"/>
                <a:sym typeface="Lato"/>
              </a:rPr>
              <a:t>The full regression tree has 133 leaves</a:t>
            </a:r>
            <a:endParaRPr>
              <a:latin typeface="Lato"/>
              <a:ea typeface="Lato"/>
              <a:cs typeface="Lato"/>
              <a:sym typeface="Lato"/>
            </a:endParaRPr>
          </a:p>
        </p:txBody>
      </p:sp>
      <p:pic>
        <p:nvPicPr>
          <p:cNvPr id="239" name="Google Shape;239;p33"/>
          <p:cNvPicPr preferRelativeResize="0"/>
          <p:nvPr/>
        </p:nvPicPr>
        <p:blipFill>
          <a:blip r:embed="rId4">
            <a:alphaModFix/>
          </a:blip>
          <a:stretch>
            <a:fillRect/>
          </a:stretch>
        </p:blipFill>
        <p:spPr>
          <a:xfrm>
            <a:off x="87150" y="2320175"/>
            <a:ext cx="3838450" cy="251575"/>
          </a:xfrm>
          <a:prstGeom prst="rect">
            <a:avLst/>
          </a:prstGeom>
          <a:noFill/>
          <a:ln w="19050" cap="flat" cmpd="sng">
            <a:solidFill>
              <a:schemeClr val="dk2"/>
            </a:solidFill>
            <a:prstDash val="solid"/>
            <a:round/>
            <a:headEnd type="none" w="sm" len="sm"/>
            <a:tailEnd type="none" w="sm" len="sm"/>
          </a:ln>
        </p:spPr>
      </p:pic>
      <p:pic>
        <p:nvPicPr>
          <p:cNvPr id="240" name="Google Shape;240;p33"/>
          <p:cNvPicPr preferRelativeResize="0"/>
          <p:nvPr/>
        </p:nvPicPr>
        <p:blipFill>
          <a:blip r:embed="rId5">
            <a:alphaModFix/>
          </a:blip>
          <a:stretch>
            <a:fillRect/>
          </a:stretch>
        </p:blipFill>
        <p:spPr>
          <a:xfrm>
            <a:off x="233875" y="3419550"/>
            <a:ext cx="3545000" cy="299450"/>
          </a:xfrm>
          <a:prstGeom prst="rect">
            <a:avLst/>
          </a:prstGeom>
          <a:noFill/>
          <a:ln w="19050" cap="flat" cmpd="sng">
            <a:solidFill>
              <a:schemeClr val="dk2"/>
            </a:solidFill>
            <a:prstDash val="solid"/>
            <a:round/>
            <a:headEnd type="none" w="sm" len="sm"/>
            <a:tailEnd type="none" w="sm" len="sm"/>
          </a:ln>
        </p:spPr>
      </p:pic>
      <p:sp>
        <p:nvSpPr>
          <p:cNvPr id="241" name="Google Shape;241;p33"/>
          <p:cNvSpPr txBox="1"/>
          <p:nvPr/>
        </p:nvSpPr>
        <p:spPr>
          <a:xfrm>
            <a:off x="282725" y="2751288"/>
            <a:ext cx="33111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ato"/>
              <a:buChar char="●"/>
            </a:pPr>
            <a:r>
              <a:rPr lang="en">
                <a:latin typeface="Lato"/>
                <a:ea typeface="Lato"/>
                <a:cs typeface="Lato"/>
                <a:sym typeface="Lato"/>
              </a:rPr>
              <a:t>It also has an RMSE of 2976.7111</a:t>
            </a:r>
            <a:endParaRPr>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4"/>
          <p:cNvSpPr txBox="1">
            <a:spLocks noGrp="1"/>
          </p:cNvSpPr>
          <p:nvPr>
            <p:ph type="title"/>
          </p:nvPr>
        </p:nvSpPr>
        <p:spPr>
          <a:xfrm>
            <a:off x="727650" y="5683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Pruning the Tree</a:t>
            </a:r>
            <a:endParaRPr/>
          </a:p>
        </p:txBody>
      </p:sp>
      <p:sp>
        <p:nvSpPr>
          <p:cNvPr id="247" name="Google Shape;247;p34"/>
          <p:cNvSpPr txBox="1">
            <a:spLocks noGrp="1"/>
          </p:cNvSpPr>
          <p:nvPr>
            <p:ph type="body" idx="1"/>
          </p:nvPr>
        </p:nvSpPr>
        <p:spPr>
          <a:xfrm>
            <a:off x="729450" y="1326650"/>
            <a:ext cx="3990000" cy="3013200"/>
          </a:xfrm>
          <a:prstGeom prst="rect">
            <a:avLst/>
          </a:prstGeom>
        </p:spPr>
        <p:txBody>
          <a:bodyPr spcFirstLastPara="1" wrap="square" lIns="91425" tIns="91425" rIns="91425" bIns="91425" anchor="t" anchorCtr="0">
            <a:normAutofit fontScale="85000" lnSpcReduction="10000"/>
          </a:bodyPr>
          <a:lstStyle/>
          <a:p>
            <a:pPr marL="457200" lvl="0" indent="-304958" algn="l" rtl="0">
              <a:lnSpc>
                <a:spcPct val="200000"/>
              </a:lnSpc>
              <a:spcBef>
                <a:spcPts val="0"/>
              </a:spcBef>
              <a:spcAft>
                <a:spcPts val="0"/>
              </a:spcAft>
              <a:buSzPct val="100000"/>
              <a:buChar char="●"/>
            </a:pPr>
            <a:r>
              <a:rPr lang="en"/>
              <a:t>After creating a list of all the trees possible, here we found the one with the minimum error</a:t>
            </a:r>
            <a:endParaRPr/>
          </a:p>
          <a:p>
            <a:pPr marL="457200" lvl="0" indent="-304958" algn="l" rtl="0">
              <a:lnSpc>
                <a:spcPct val="200000"/>
              </a:lnSpc>
              <a:spcBef>
                <a:spcPts val="0"/>
              </a:spcBef>
              <a:spcAft>
                <a:spcPts val="0"/>
              </a:spcAft>
              <a:buSzPct val="100000"/>
              <a:buChar char="●"/>
            </a:pPr>
            <a:r>
              <a:rPr lang="en"/>
              <a:t>The minimum error was 0.13339795</a:t>
            </a:r>
            <a:endParaRPr/>
          </a:p>
          <a:p>
            <a:pPr marL="457200" lvl="0" indent="-304958" algn="l" rtl="0">
              <a:lnSpc>
                <a:spcPct val="200000"/>
              </a:lnSpc>
              <a:spcBef>
                <a:spcPts val="0"/>
              </a:spcBef>
              <a:spcAft>
                <a:spcPts val="0"/>
              </a:spcAft>
              <a:buSzPct val="100000"/>
              <a:buChar char="●"/>
            </a:pPr>
            <a:r>
              <a:rPr lang="en"/>
              <a:t>The minimum standard error was 0.22408726</a:t>
            </a:r>
            <a:endParaRPr/>
          </a:p>
          <a:p>
            <a:pPr marL="457200" lvl="0" indent="-304958" algn="l" rtl="0">
              <a:lnSpc>
                <a:spcPct val="200000"/>
              </a:lnSpc>
              <a:spcBef>
                <a:spcPts val="0"/>
              </a:spcBef>
              <a:spcAft>
                <a:spcPts val="0"/>
              </a:spcAft>
              <a:buSzPct val="100000"/>
              <a:buChar char="●"/>
            </a:pPr>
            <a:r>
              <a:rPr lang="en"/>
              <a:t>Thus we created a list of trees with a CP less than 0.35748521 (0.13339795 + 0.22408726)</a:t>
            </a:r>
            <a:endParaRPr/>
          </a:p>
          <a:p>
            <a:pPr marL="457200" lvl="0" indent="-304958" algn="l" rtl="0">
              <a:lnSpc>
                <a:spcPct val="200000"/>
              </a:lnSpc>
              <a:spcBef>
                <a:spcPts val="0"/>
              </a:spcBef>
              <a:spcAft>
                <a:spcPts val="0"/>
              </a:spcAft>
              <a:buSzPct val="100000"/>
              <a:buChar char="●"/>
            </a:pPr>
            <a:r>
              <a:rPr lang="en"/>
              <a:t>This gave us tree number 3 of the simpler trees list</a:t>
            </a:r>
            <a:endParaRPr/>
          </a:p>
          <a:p>
            <a:pPr marL="914400" lvl="1" indent="-293211" algn="l" rtl="0">
              <a:lnSpc>
                <a:spcPct val="200000"/>
              </a:lnSpc>
              <a:spcBef>
                <a:spcPts val="0"/>
              </a:spcBef>
              <a:spcAft>
                <a:spcPts val="0"/>
              </a:spcAft>
              <a:buSzPct val="100000"/>
              <a:buChar char="○"/>
            </a:pPr>
            <a:r>
              <a:rPr lang="en"/>
              <a:t>Number of splits: 2</a:t>
            </a:r>
            <a:endParaRPr/>
          </a:p>
          <a:p>
            <a:pPr marL="914400" lvl="1" indent="-293211" algn="l" rtl="0">
              <a:lnSpc>
                <a:spcPct val="200000"/>
              </a:lnSpc>
              <a:spcBef>
                <a:spcPts val="0"/>
              </a:spcBef>
              <a:spcAft>
                <a:spcPts val="0"/>
              </a:spcAft>
              <a:buSzPct val="100000"/>
              <a:buChar char="○"/>
            </a:pPr>
            <a:r>
              <a:rPr lang="en"/>
              <a:t>CP: 0.0206977832241560</a:t>
            </a:r>
            <a:endParaRPr/>
          </a:p>
        </p:txBody>
      </p:sp>
      <p:pic>
        <p:nvPicPr>
          <p:cNvPr id="248" name="Google Shape;248;p34"/>
          <p:cNvPicPr preferRelativeResize="0"/>
          <p:nvPr/>
        </p:nvPicPr>
        <p:blipFill>
          <a:blip r:embed="rId3">
            <a:alphaModFix/>
          </a:blip>
          <a:stretch>
            <a:fillRect/>
          </a:stretch>
        </p:blipFill>
        <p:spPr>
          <a:xfrm>
            <a:off x="4770350" y="1468825"/>
            <a:ext cx="4271799" cy="793000"/>
          </a:xfrm>
          <a:prstGeom prst="rect">
            <a:avLst/>
          </a:prstGeom>
          <a:noFill/>
          <a:ln w="19050" cap="flat" cmpd="sng">
            <a:solidFill>
              <a:schemeClr val="dk2"/>
            </a:solidFill>
            <a:prstDash val="solid"/>
            <a:round/>
            <a:headEnd type="none" w="sm" len="sm"/>
            <a:tailEnd type="none" w="sm" len="sm"/>
          </a:ln>
        </p:spPr>
      </p:pic>
      <p:sp>
        <p:nvSpPr>
          <p:cNvPr id="249" name="Google Shape;249;p34"/>
          <p:cNvSpPr txBox="1"/>
          <p:nvPr/>
        </p:nvSpPr>
        <p:spPr>
          <a:xfrm>
            <a:off x="5557900" y="1068625"/>
            <a:ext cx="2696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Lato"/>
                <a:ea typeface="Lato"/>
                <a:cs typeface="Lato"/>
                <a:sym typeface="Lato"/>
              </a:rPr>
              <a:t>Minerror Tree</a:t>
            </a:r>
            <a:endParaRPr>
              <a:latin typeface="Lato"/>
              <a:ea typeface="Lato"/>
              <a:cs typeface="Lato"/>
              <a:sym typeface="Lato"/>
            </a:endParaRPr>
          </a:p>
        </p:txBody>
      </p:sp>
      <p:pic>
        <p:nvPicPr>
          <p:cNvPr id="250" name="Google Shape;250;p34"/>
          <p:cNvPicPr preferRelativeResize="0"/>
          <p:nvPr/>
        </p:nvPicPr>
        <p:blipFill>
          <a:blip r:embed="rId4">
            <a:alphaModFix/>
          </a:blip>
          <a:stretch>
            <a:fillRect/>
          </a:stretch>
        </p:blipFill>
        <p:spPr>
          <a:xfrm>
            <a:off x="4770350" y="2893750"/>
            <a:ext cx="4271800" cy="239292"/>
          </a:xfrm>
          <a:prstGeom prst="rect">
            <a:avLst/>
          </a:prstGeom>
          <a:noFill/>
          <a:ln w="19050" cap="flat" cmpd="sng">
            <a:solidFill>
              <a:schemeClr val="dk2"/>
            </a:solidFill>
            <a:prstDash val="solid"/>
            <a:round/>
            <a:headEnd type="none" w="sm" len="sm"/>
            <a:tailEnd type="none" w="sm" len="sm"/>
          </a:ln>
        </p:spPr>
      </p:pic>
      <p:sp>
        <p:nvSpPr>
          <p:cNvPr id="251" name="Google Shape;251;p34"/>
          <p:cNvSpPr txBox="1"/>
          <p:nvPr/>
        </p:nvSpPr>
        <p:spPr>
          <a:xfrm>
            <a:off x="6036250" y="2493550"/>
            <a:ext cx="174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Lato"/>
                <a:ea typeface="Lato"/>
                <a:cs typeface="Lato"/>
                <a:sym typeface="Lato"/>
              </a:rPr>
              <a:t>Prune Tree 3</a:t>
            </a:r>
            <a:endParaRPr>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5"/>
          <p:cNvSpPr txBox="1">
            <a:spLocks noGrp="1"/>
          </p:cNvSpPr>
          <p:nvPr>
            <p:ph type="title"/>
          </p:nvPr>
        </p:nvSpPr>
        <p:spPr>
          <a:xfrm>
            <a:off x="727800" y="590075"/>
            <a:ext cx="76884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Pruned Regression Tree</a:t>
            </a:r>
            <a:endParaRPr/>
          </a:p>
        </p:txBody>
      </p:sp>
      <p:pic>
        <p:nvPicPr>
          <p:cNvPr id="257" name="Google Shape;257;p35"/>
          <p:cNvPicPr preferRelativeResize="0"/>
          <p:nvPr/>
        </p:nvPicPr>
        <p:blipFill rotWithShape="1">
          <a:blip r:embed="rId3">
            <a:alphaModFix/>
          </a:blip>
          <a:srcRect l="16370" t="22696" r="15984" b="19031"/>
          <a:stretch/>
        </p:blipFill>
        <p:spPr>
          <a:xfrm>
            <a:off x="5252225" y="1489762"/>
            <a:ext cx="3686350" cy="2163974"/>
          </a:xfrm>
          <a:prstGeom prst="rect">
            <a:avLst/>
          </a:prstGeom>
          <a:noFill/>
          <a:ln w="19050" cap="flat" cmpd="sng">
            <a:solidFill>
              <a:schemeClr val="dk2"/>
            </a:solidFill>
            <a:prstDash val="solid"/>
            <a:round/>
            <a:headEnd type="none" w="sm" len="sm"/>
            <a:tailEnd type="none" w="sm" len="sm"/>
          </a:ln>
        </p:spPr>
      </p:pic>
      <p:sp>
        <p:nvSpPr>
          <p:cNvPr id="258" name="Google Shape;258;p35"/>
          <p:cNvSpPr txBox="1"/>
          <p:nvPr/>
        </p:nvSpPr>
        <p:spPr>
          <a:xfrm>
            <a:off x="173975" y="1294025"/>
            <a:ext cx="4936800" cy="2986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ato"/>
              <a:buChar char="●"/>
            </a:pPr>
            <a:r>
              <a:rPr lang="en">
                <a:latin typeface="Lato"/>
                <a:ea typeface="Lato"/>
                <a:cs typeface="Lato"/>
                <a:sym typeface="Lato"/>
              </a:rPr>
              <a:t>Here is the smallest pruned tree from our simpler trees list</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It only has 2 splits making it a very simple tree</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The tree has 3 leaves</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However, the tree had an RMSE of  3397.3841, which was higher than RMSE of our full tree of 2976.7111.</a:t>
            </a:r>
            <a:endParaRPr>
              <a:latin typeface="Lato"/>
              <a:ea typeface="Lato"/>
              <a:cs typeface="Lato"/>
              <a:sym typeface="Lato"/>
            </a:endParaRPr>
          </a:p>
          <a:p>
            <a:pPr marL="914400" lvl="1" indent="-317500" algn="l" rtl="0">
              <a:spcBef>
                <a:spcPts val="0"/>
              </a:spcBef>
              <a:spcAft>
                <a:spcPts val="0"/>
              </a:spcAft>
              <a:buSzPts val="1400"/>
              <a:buFont typeface="Lato"/>
              <a:buChar char="○"/>
            </a:pPr>
            <a:r>
              <a:rPr lang="en">
                <a:latin typeface="Lato"/>
                <a:ea typeface="Lato"/>
                <a:cs typeface="Lato"/>
                <a:sym typeface="Lato"/>
              </a:rPr>
              <a:t>This means that our pruned tree was performing worse than the full regression tree</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Our belief was that this was because although the tree was the simplest of the trees with an x error lower than that of the smallest xerror plus the x standard error, it was performing worse because there were so few splits in predicting the price</a:t>
            </a:r>
            <a:endParaRPr>
              <a:latin typeface="Lato"/>
              <a:ea typeface="Lato"/>
              <a:cs typeface="Lato"/>
              <a:sym typeface="Lato"/>
            </a:endParaRPr>
          </a:p>
        </p:txBody>
      </p:sp>
      <p:pic>
        <p:nvPicPr>
          <p:cNvPr id="259" name="Google Shape;259;p35"/>
          <p:cNvPicPr preferRelativeResize="0"/>
          <p:nvPr/>
        </p:nvPicPr>
        <p:blipFill>
          <a:blip r:embed="rId4">
            <a:alphaModFix/>
          </a:blip>
          <a:stretch>
            <a:fillRect/>
          </a:stretch>
        </p:blipFill>
        <p:spPr>
          <a:xfrm>
            <a:off x="4686775" y="4018200"/>
            <a:ext cx="4295325" cy="229875"/>
          </a:xfrm>
          <a:prstGeom prst="rect">
            <a:avLst/>
          </a:prstGeom>
          <a:noFill/>
          <a:ln w="19050" cap="flat" cmpd="sng">
            <a:solidFill>
              <a:schemeClr val="dk2"/>
            </a:solidFill>
            <a:prstDash val="solid"/>
            <a:round/>
            <a:headEnd type="none" w="sm" len="sm"/>
            <a:tailEnd type="none" w="sm" len="sm"/>
          </a:ln>
        </p:spPr>
      </p:pic>
      <p:pic>
        <p:nvPicPr>
          <p:cNvPr id="260" name="Google Shape;260;p35"/>
          <p:cNvPicPr preferRelativeResize="0"/>
          <p:nvPr/>
        </p:nvPicPr>
        <p:blipFill>
          <a:blip r:embed="rId5">
            <a:alphaModFix/>
          </a:blip>
          <a:stretch>
            <a:fillRect/>
          </a:stretch>
        </p:blipFill>
        <p:spPr>
          <a:xfrm>
            <a:off x="5157063" y="4612550"/>
            <a:ext cx="3876675" cy="31432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6"/>
          <p:cNvSpPr txBox="1">
            <a:spLocks noGrp="1"/>
          </p:cNvSpPr>
          <p:nvPr>
            <p:ph type="title"/>
          </p:nvPr>
        </p:nvSpPr>
        <p:spPr>
          <a:xfrm>
            <a:off x="727650" y="6118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Finding the Best Pruned Regression Tree</a:t>
            </a:r>
            <a:endParaRPr/>
          </a:p>
        </p:txBody>
      </p:sp>
      <p:sp>
        <p:nvSpPr>
          <p:cNvPr id="266" name="Google Shape;266;p36"/>
          <p:cNvSpPr txBox="1">
            <a:spLocks noGrp="1"/>
          </p:cNvSpPr>
          <p:nvPr>
            <p:ph type="body" idx="1"/>
          </p:nvPr>
        </p:nvSpPr>
        <p:spPr>
          <a:xfrm>
            <a:off x="729450" y="1315775"/>
            <a:ext cx="4087800" cy="3024300"/>
          </a:xfrm>
          <a:prstGeom prst="rect">
            <a:avLst/>
          </a:prstGeom>
        </p:spPr>
        <p:txBody>
          <a:bodyPr spcFirstLastPara="1" wrap="square" lIns="91425" tIns="91425" rIns="91425" bIns="91425" anchor="t" anchorCtr="0">
            <a:normAutofit/>
          </a:bodyPr>
          <a:lstStyle/>
          <a:p>
            <a:pPr marL="457200" lvl="0" indent="-311150" algn="l" rtl="0">
              <a:lnSpc>
                <a:spcPct val="150000"/>
              </a:lnSpc>
              <a:spcBef>
                <a:spcPts val="0"/>
              </a:spcBef>
              <a:spcAft>
                <a:spcPts val="0"/>
              </a:spcAft>
              <a:buSzPts val="1300"/>
              <a:buChar char="●"/>
            </a:pPr>
            <a:r>
              <a:rPr lang="en"/>
              <a:t>In order to correct the problem of the pruned tree performing worse than the full tree, we explore different CP values to find a pruned tree with the best performance and not too many splits</a:t>
            </a:r>
            <a:endParaRPr/>
          </a:p>
          <a:p>
            <a:pPr marL="457200" lvl="0" indent="-311150" algn="l" rtl="0">
              <a:lnSpc>
                <a:spcPct val="150000"/>
              </a:lnSpc>
              <a:spcBef>
                <a:spcPts val="0"/>
              </a:spcBef>
              <a:spcAft>
                <a:spcPts val="0"/>
              </a:spcAft>
              <a:buSzPts val="1300"/>
              <a:buChar char="●"/>
            </a:pPr>
            <a:r>
              <a:rPr lang="en"/>
              <a:t>We found that the tree with the lowest RMSE that fit these qualifications was tree number 6</a:t>
            </a:r>
            <a:endParaRPr/>
          </a:p>
          <a:p>
            <a:pPr marL="914400" lvl="1" indent="-298450" algn="l" rtl="0">
              <a:lnSpc>
                <a:spcPct val="150000"/>
              </a:lnSpc>
              <a:spcBef>
                <a:spcPts val="0"/>
              </a:spcBef>
              <a:spcAft>
                <a:spcPts val="0"/>
              </a:spcAft>
              <a:buSzPts val="1100"/>
              <a:buChar char="○"/>
            </a:pPr>
            <a:r>
              <a:rPr lang="en"/>
              <a:t>CP: 0.0087436296576315</a:t>
            </a:r>
            <a:endParaRPr/>
          </a:p>
          <a:p>
            <a:pPr marL="914400" lvl="1" indent="-298450" algn="l" rtl="0">
              <a:lnSpc>
                <a:spcPct val="150000"/>
              </a:lnSpc>
              <a:spcBef>
                <a:spcPts val="0"/>
              </a:spcBef>
              <a:spcAft>
                <a:spcPts val="0"/>
              </a:spcAft>
              <a:buSzPts val="1100"/>
              <a:buChar char="○"/>
            </a:pPr>
            <a:r>
              <a:rPr lang="en"/>
              <a:t>Number of Splits: 5</a:t>
            </a:r>
            <a:endParaRPr/>
          </a:p>
          <a:p>
            <a:pPr marL="914400" lvl="1" indent="-298450" algn="l" rtl="0">
              <a:lnSpc>
                <a:spcPct val="150000"/>
              </a:lnSpc>
              <a:spcBef>
                <a:spcPts val="0"/>
              </a:spcBef>
              <a:spcAft>
                <a:spcPts val="0"/>
              </a:spcAft>
              <a:buSzPts val="1100"/>
              <a:buChar char="○"/>
            </a:pPr>
            <a:r>
              <a:rPr lang="en"/>
              <a:t>RMSE: 2936.4774</a:t>
            </a:r>
            <a:endParaRPr/>
          </a:p>
        </p:txBody>
      </p:sp>
      <p:pic>
        <p:nvPicPr>
          <p:cNvPr id="267" name="Google Shape;267;p36"/>
          <p:cNvPicPr preferRelativeResize="0"/>
          <p:nvPr/>
        </p:nvPicPr>
        <p:blipFill rotWithShape="1">
          <a:blip r:embed="rId3">
            <a:alphaModFix/>
          </a:blip>
          <a:srcRect t="60776" r="33576"/>
          <a:stretch/>
        </p:blipFill>
        <p:spPr>
          <a:xfrm>
            <a:off x="4817250" y="3131775"/>
            <a:ext cx="4229925" cy="304325"/>
          </a:xfrm>
          <a:prstGeom prst="rect">
            <a:avLst/>
          </a:prstGeom>
          <a:noFill/>
          <a:ln w="19050" cap="flat" cmpd="sng">
            <a:solidFill>
              <a:schemeClr val="dk2"/>
            </a:solidFill>
            <a:prstDash val="solid"/>
            <a:round/>
            <a:headEnd type="none" w="sm" len="sm"/>
            <a:tailEnd type="none" w="sm" len="sm"/>
          </a:ln>
        </p:spPr>
      </p:pic>
      <p:pic>
        <p:nvPicPr>
          <p:cNvPr id="268" name="Google Shape;268;p36"/>
          <p:cNvPicPr preferRelativeResize="0"/>
          <p:nvPr/>
        </p:nvPicPr>
        <p:blipFill>
          <a:blip r:embed="rId4">
            <a:alphaModFix/>
          </a:blip>
          <a:stretch>
            <a:fillRect/>
          </a:stretch>
        </p:blipFill>
        <p:spPr>
          <a:xfrm>
            <a:off x="4817250" y="1763025"/>
            <a:ext cx="4229924" cy="656822"/>
          </a:xfrm>
          <a:prstGeom prst="rect">
            <a:avLst/>
          </a:prstGeom>
          <a:noFill/>
          <a:ln w="19050" cap="flat" cmpd="sng">
            <a:solidFill>
              <a:schemeClr val="dk2"/>
            </a:solidFill>
            <a:prstDash val="solid"/>
            <a:round/>
            <a:headEnd type="none" w="sm" len="sm"/>
            <a:tailEnd type="none" w="sm" len="sm"/>
          </a:ln>
        </p:spPr>
      </p:pic>
      <p:cxnSp>
        <p:nvCxnSpPr>
          <p:cNvPr id="269" name="Google Shape;269;p36"/>
          <p:cNvCxnSpPr/>
          <p:nvPr/>
        </p:nvCxnSpPr>
        <p:spPr>
          <a:xfrm rot="10800000" flipH="1">
            <a:off x="4969475" y="2468375"/>
            <a:ext cx="76200" cy="337800"/>
          </a:xfrm>
          <a:prstGeom prst="straightConnector1">
            <a:avLst/>
          </a:prstGeom>
          <a:noFill/>
          <a:ln w="9525" cap="flat" cmpd="sng">
            <a:solidFill>
              <a:schemeClr val="dk2"/>
            </a:solidFill>
            <a:prstDash val="solid"/>
            <a:round/>
            <a:headEnd type="none" w="med" len="med"/>
            <a:tailEnd type="triangle" w="med" len="med"/>
          </a:ln>
        </p:spPr>
      </p:cxnSp>
      <p:sp>
        <p:nvSpPr>
          <p:cNvPr id="270" name="Google Shape;270;p36"/>
          <p:cNvSpPr txBox="1"/>
          <p:nvPr/>
        </p:nvSpPr>
        <p:spPr>
          <a:xfrm>
            <a:off x="4686850" y="2703950"/>
            <a:ext cx="1902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Lato"/>
                <a:ea typeface="Lato"/>
                <a:cs typeface="Lato"/>
                <a:sym typeface="Lato"/>
              </a:rPr>
              <a:t>Here we used tree 6</a:t>
            </a:r>
            <a:endParaRPr sz="1000">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7"/>
          <p:cNvSpPr txBox="1">
            <a:spLocks noGrp="1"/>
          </p:cNvSpPr>
          <p:nvPr>
            <p:ph type="title"/>
          </p:nvPr>
        </p:nvSpPr>
        <p:spPr>
          <a:xfrm>
            <a:off x="727650" y="6118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Best Pruned Regression Tree</a:t>
            </a:r>
            <a:endParaRPr/>
          </a:p>
        </p:txBody>
      </p:sp>
      <p:sp>
        <p:nvSpPr>
          <p:cNvPr id="276" name="Google Shape;276;p37"/>
          <p:cNvSpPr txBox="1">
            <a:spLocks noGrp="1"/>
          </p:cNvSpPr>
          <p:nvPr>
            <p:ph type="body" idx="1"/>
          </p:nvPr>
        </p:nvSpPr>
        <p:spPr>
          <a:xfrm>
            <a:off x="195725" y="1584288"/>
            <a:ext cx="3066600" cy="2969700"/>
          </a:xfrm>
          <a:prstGeom prst="rect">
            <a:avLst/>
          </a:prstGeom>
        </p:spPr>
        <p:txBody>
          <a:bodyPr spcFirstLastPara="1" wrap="square" lIns="91425" tIns="91425" rIns="91425" bIns="91425" anchor="t" anchorCtr="0">
            <a:normAutofit/>
          </a:bodyPr>
          <a:lstStyle/>
          <a:p>
            <a:pPr marL="457200" lvl="0" indent="-311150" algn="l" rtl="0">
              <a:lnSpc>
                <a:spcPct val="200000"/>
              </a:lnSpc>
              <a:spcBef>
                <a:spcPts val="0"/>
              </a:spcBef>
              <a:spcAft>
                <a:spcPts val="0"/>
              </a:spcAft>
              <a:buSzPts val="1300"/>
              <a:buChar char="●"/>
            </a:pPr>
            <a:r>
              <a:rPr lang="en"/>
              <a:t>Here is the pruned regression tree with the best RMSE</a:t>
            </a:r>
            <a:endParaRPr/>
          </a:p>
          <a:p>
            <a:pPr marL="457200" lvl="0" indent="-311150" algn="l" rtl="0">
              <a:lnSpc>
                <a:spcPct val="200000"/>
              </a:lnSpc>
              <a:spcBef>
                <a:spcPts val="0"/>
              </a:spcBef>
              <a:spcAft>
                <a:spcPts val="0"/>
              </a:spcAft>
              <a:buSzPts val="1300"/>
              <a:buChar char="●"/>
            </a:pPr>
            <a:r>
              <a:rPr lang="en"/>
              <a:t>This tree has 7 leaves</a:t>
            </a:r>
            <a:endParaRPr/>
          </a:p>
          <a:p>
            <a:pPr marL="457200" lvl="0" indent="-311150" algn="l" rtl="0">
              <a:lnSpc>
                <a:spcPct val="200000"/>
              </a:lnSpc>
              <a:spcBef>
                <a:spcPts val="0"/>
              </a:spcBef>
              <a:spcAft>
                <a:spcPts val="0"/>
              </a:spcAft>
              <a:buSzPts val="1300"/>
              <a:buChar char="●"/>
            </a:pPr>
            <a:r>
              <a:rPr lang="en"/>
              <a:t>It predicts better than both our original pruned tree and the full regression tree</a:t>
            </a:r>
            <a:endParaRPr/>
          </a:p>
        </p:txBody>
      </p:sp>
      <p:pic>
        <p:nvPicPr>
          <p:cNvPr id="277" name="Google Shape;277;p37"/>
          <p:cNvPicPr preferRelativeResize="0"/>
          <p:nvPr/>
        </p:nvPicPr>
        <p:blipFill>
          <a:blip r:embed="rId3">
            <a:alphaModFix/>
          </a:blip>
          <a:stretch>
            <a:fillRect/>
          </a:stretch>
        </p:blipFill>
        <p:spPr>
          <a:xfrm>
            <a:off x="3392825" y="1223300"/>
            <a:ext cx="5417334" cy="3691676"/>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8"/>
          <p:cNvSpPr txBox="1">
            <a:spLocks noGrp="1"/>
          </p:cNvSpPr>
          <p:nvPr>
            <p:ph type="title"/>
          </p:nvPr>
        </p:nvSpPr>
        <p:spPr>
          <a:xfrm>
            <a:off x="675075" y="5900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Best Model from Exhaustive Search</a:t>
            </a:r>
            <a:endParaRPr/>
          </a:p>
        </p:txBody>
      </p:sp>
      <p:sp>
        <p:nvSpPr>
          <p:cNvPr id="283" name="Google Shape;283;p38"/>
          <p:cNvSpPr txBox="1">
            <a:spLocks noGrp="1"/>
          </p:cNvSpPr>
          <p:nvPr>
            <p:ph type="body" idx="1"/>
          </p:nvPr>
        </p:nvSpPr>
        <p:spPr>
          <a:xfrm>
            <a:off x="729450" y="1370150"/>
            <a:ext cx="3842400" cy="2969700"/>
          </a:xfrm>
          <a:prstGeom prst="rect">
            <a:avLst/>
          </a:prstGeom>
        </p:spPr>
        <p:txBody>
          <a:bodyPr spcFirstLastPara="1" wrap="square" lIns="91425" tIns="91425" rIns="91425" bIns="91425" anchor="t" anchorCtr="0">
            <a:normAutofit/>
          </a:bodyPr>
          <a:lstStyle/>
          <a:p>
            <a:pPr marL="457200" lvl="0" indent="-311150" algn="l" rtl="0">
              <a:lnSpc>
                <a:spcPct val="150000"/>
              </a:lnSpc>
              <a:spcBef>
                <a:spcPts val="0"/>
              </a:spcBef>
              <a:spcAft>
                <a:spcPts val="0"/>
              </a:spcAft>
              <a:buSzPts val="1300"/>
              <a:buChar char="●"/>
            </a:pPr>
            <a:r>
              <a:rPr lang="en"/>
              <a:t>The best model from the the exhaustive search ended up having just one variable</a:t>
            </a:r>
            <a:endParaRPr/>
          </a:p>
          <a:p>
            <a:pPr marL="914400" lvl="1" indent="-298450" algn="l" rtl="0">
              <a:lnSpc>
                <a:spcPct val="150000"/>
              </a:lnSpc>
              <a:spcBef>
                <a:spcPts val="0"/>
              </a:spcBef>
              <a:spcAft>
                <a:spcPts val="0"/>
              </a:spcAft>
              <a:buSzPts val="1100"/>
              <a:buChar char="○"/>
            </a:pPr>
            <a:r>
              <a:rPr lang="en"/>
              <a:t>Enginesize</a:t>
            </a:r>
            <a:endParaRPr/>
          </a:p>
          <a:p>
            <a:pPr marL="457200" lvl="0" indent="-311150" algn="l" rtl="0">
              <a:lnSpc>
                <a:spcPct val="150000"/>
              </a:lnSpc>
              <a:spcBef>
                <a:spcPts val="0"/>
              </a:spcBef>
              <a:spcAft>
                <a:spcPts val="0"/>
              </a:spcAft>
              <a:buSzPts val="1300"/>
              <a:buChar char="●"/>
            </a:pPr>
            <a:r>
              <a:rPr lang="en"/>
              <a:t>The had a very low p-value making it very significant to the model</a:t>
            </a:r>
            <a:endParaRPr/>
          </a:p>
          <a:p>
            <a:pPr marL="457200" lvl="0" indent="-311150" algn="l" rtl="0">
              <a:lnSpc>
                <a:spcPct val="150000"/>
              </a:lnSpc>
              <a:spcBef>
                <a:spcPts val="0"/>
              </a:spcBef>
              <a:spcAft>
                <a:spcPts val="0"/>
              </a:spcAft>
              <a:buSzPts val="1300"/>
              <a:buChar char="●"/>
            </a:pPr>
            <a:r>
              <a:rPr lang="en"/>
              <a:t>The best model had</a:t>
            </a:r>
            <a:endParaRPr/>
          </a:p>
          <a:p>
            <a:pPr marL="914400" lvl="1" indent="-298450" algn="l" rtl="0">
              <a:lnSpc>
                <a:spcPct val="150000"/>
              </a:lnSpc>
              <a:spcBef>
                <a:spcPts val="0"/>
              </a:spcBef>
              <a:spcAft>
                <a:spcPts val="0"/>
              </a:spcAft>
              <a:buSzPts val="1100"/>
              <a:buChar char="○"/>
            </a:pPr>
            <a:r>
              <a:rPr lang="en"/>
              <a:t>R-squared: 0.7724270</a:t>
            </a:r>
            <a:endParaRPr/>
          </a:p>
          <a:p>
            <a:pPr marL="914400" lvl="1" indent="-298450" algn="l" rtl="0">
              <a:lnSpc>
                <a:spcPct val="150000"/>
              </a:lnSpc>
              <a:spcBef>
                <a:spcPts val="0"/>
              </a:spcBef>
              <a:spcAft>
                <a:spcPts val="0"/>
              </a:spcAft>
              <a:buSzPts val="1100"/>
              <a:buChar char="○"/>
            </a:pPr>
            <a:r>
              <a:rPr lang="en"/>
              <a:t>Adjusted R-squared: 0.77054634</a:t>
            </a:r>
            <a:endParaRPr/>
          </a:p>
          <a:p>
            <a:pPr marL="914400" lvl="1" indent="-298450" algn="l" rtl="0">
              <a:lnSpc>
                <a:spcPct val="150000"/>
              </a:lnSpc>
              <a:spcBef>
                <a:spcPts val="0"/>
              </a:spcBef>
              <a:spcAft>
                <a:spcPts val="0"/>
              </a:spcAft>
              <a:buSzPts val="1100"/>
              <a:buChar char="○"/>
            </a:pPr>
            <a:r>
              <a:rPr lang="en"/>
              <a:t>CP: 244.0404837</a:t>
            </a:r>
            <a:endParaRPr/>
          </a:p>
          <a:p>
            <a:pPr marL="914400" lvl="1" indent="-298450" algn="l" rtl="0">
              <a:lnSpc>
                <a:spcPct val="150000"/>
              </a:lnSpc>
              <a:spcBef>
                <a:spcPts val="0"/>
              </a:spcBef>
              <a:spcAft>
                <a:spcPts val="0"/>
              </a:spcAft>
              <a:buSzPts val="1100"/>
              <a:buChar char="○"/>
            </a:pPr>
            <a:r>
              <a:rPr lang="en"/>
              <a:t>BIC: -172.45065</a:t>
            </a:r>
            <a:endParaRPr/>
          </a:p>
        </p:txBody>
      </p:sp>
      <p:pic>
        <p:nvPicPr>
          <p:cNvPr id="284" name="Google Shape;284;p38"/>
          <p:cNvPicPr preferRelativeResize="0"/>
          <p:nvPr/>
        </p:nvPicPr>
        <p:blipFill>
          <a:blip r:embed="rId3">
            <a:alphaModFix/>
          </a:blip>
          <a:stretch>
            <a:fillRect/>
          </a:stretch>
        </p:blipFill>
        <p:spPr>
          <a:xfrm>
            <a:off x="4680750" y="1596025"/>
            <a:ext cx="4267350" cy="195144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9"/>
          <p:cNvSpPr txBox="1">
            <a:spLocks noGrp="1"/>
          </p:cNvSpPr>
          <p:nvPr>
            <p:ph type="title"/>
          </p:nvPr>
        </p:nvSpPr>
        <p:spPr>
          <a:xfrm>
            <a:off x="675075" y="5900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Forward Selection</a:t>
            </a:r>
            <a:endParaRPr/>
          </a:p>
        </p:txBody>
      </p:sp>
      <p:sp>
        <p:nvSpPr>
          <p:cNvPr id="290" name="Google Shape;290;p39"/>
          <p:cNvSpPr txBox="1">
            <a:spLocks noGrp="1"/>
          </p:cNvSpPr>
          <p:nvPr>
            <p:ph type="body" idx="1"/>
          </p:nvPr>
        </p:nvSpPr>
        <p:spPr>
          <a:xfrm>
            <a:off x="729450" y="1370150"/>
            <a:ext cx="3842700" cy="2969700"/>
          </a:xfrm>
          <a:prstGeom prst="rect">
            <a:avLst/>
          </a:prstGeom>
        </p:spPr>
        <p:txBody>
          <a:bodyPr spcFirstLastPara="1" wrap="square" lIns="91425" tIns="91425" rIns="91425" bIns="91425" anchor="t" anchorCtr="0">
            <a:normAutofit fontScale="92500" lnSpcReduction="10000"/>
          </a:bodyPr>
          <a:lstStyle/>
          <a:p>
            <a:pPr marL="457200" lvl="0" indent="-304958" algn="l" rtl="0">
              <a:spcBef>
                <a:spcPts val="0"/>
              </a:spcBef>
              <a:spcAft>
                <a:spcPts val="0"/>
              </a:spcAft>
              <a:buSzPct val="100000"/>
              <a:buChar char="●"/>
            </a:pPr>
            <a:r>
              <a:rPr lang="en"/>
              <a:t>The  </a:t>
            </a:r>
            <a:r>
              <a:rPr lang="en" b="1"/>
              <a:t>most </a:t>
            </a:r>
            <a:r>
              <a:rPr lang="en"/>
              <a:t>important predictors for predicting price in order are as follows: </a:t>
            </a:r>
            <a:endParaRPr/>
          </a:p>
          <a:p>
            <a:pPr marL="457200" lvl="0" indent="0" algn="l" rtl="0">
              <a:spcBef>
                <a:spcPts val="1200"/>
              </a:spcBef>
              <a:spcAft>
                <a:spcPts val="0"/>
              </a:spcAft>
              <a:buNone/>
            </a:pPr>
            <a:r>
              <a:rPr lang="en"/>
              <a:t>Enginesize, engine type, stroke, engine location, car width, aspiration, boreratio, carbody, peakrp, and citympg </a:t>
            </a:r>
            <a:endParaRPr/>
          </a:p>
          <a:p>
            <a:pPr marL="457200" lvl="0" indent="-304958" algn="l" rtl="0">
              <a:spcBef>
                <a:spcPts val="1200"/>
              </a:spcBef>
              <a:spcAft>
                <a:spcPts val="0"/>
              </a:spcAft>
              <a:buSzPct val="100000"/>
              <a:buChar char="●"/>
            </a:pPr>
            <a:r>
              <a:rPr lang="en"/>
              <a:t>Citympg was the least significant of the 10 variables </a:t>
            </a:r>
            <a:endParaRPr/>
          </a:p>
          <a:p>
            <a:pPr marL="457200" lvl="0" indent="-304958" algn="l" rtl="0">
              <a:spcBef>
                <a:spcPts val="0"/>
              </a:spcBef>
              <a:spcAft>
                <a:spcPts val="0"/>
              </a:spcAft>
              <a:buSzPct val="100000"/>
              <a:buChar char="●"/>
            </a:pPr>
            <a:r>
              <a:rPr lang="en"/>
              <a:t>Enginesize is the most significant of the 10 </a:t>
            </a:r>
            <a:endParaRPr/>
          </a:p>
          <a:p>
            <a:pPr marL="457200" lvl="0" indent="-304958" algn="l" rtl="0">
              <a:spcBef>
                <a:spcPts val="0"/>
              </a:spcBef>
              <a:spcAft>
                <a:spcPts val="0"/>
              </a:spcAft>
              <a:buSzPct val="100000"/>
              <a:buChar char="●"/>
            </a:pPr>
            <a:r>
              <a:rPr lang="en" b="1" u="sng"/>
              <a:t>Forward Selection results in a 10 predictor model </a:t>
            </a:r>
            <a:endParaRPr b="1" u="sng"/>
          </a:p>
          <a:p>
            <a:pPr marL="457200" lvl="0" indent="-304958" algn="l" rtl="0">
              <a:spcBef>
                <a:spcPts val="0"/>
              </a:spcBef>
              <a:spcAft>
                <a:spcPts val="0"/>
              </a:spcAft>
              <a:buSzPct val="100000"/>
              <a:buChar char="●"/>
            </a:pPr>
            <a:r>
              <a:rPr lang="en" b="1"/>
              <a:t>AIC = 1892.23. </a:t>
            </a:r>
            <a:r>
              <a:rPr lang="en"/>
              <a:t>Adding the other variables would increase the AIC </a:t>
            </a:r>
            <a:endParaRPr/>
          </a:p>
          <a:p>
            <a:pPr marL="457200" lvl="0" indent="0" algn="l" rtl="0">
              <a:spcBef>
                <a:spcPts val="1200"/>
              </a:spcBef>
              <a:spcAft>
                <a:spcPts val="1200"/>
              </a:spcAft>
              <a:buNone/>
            </a:pPr>
            <a:endParaRPr/>
          </a:p>
        </p:txBody>
      </p:sp>
      <p:pic>
        <p:nvPicPr>
          <p:cNvPr id="291" name="Google Shape;291;p39"/>
          <p:cNvPicPr preferRelativeResize="0"/>
          <p:nvPr/>
        </p:nvPicPr>
        <p:blipFill>
          <a:blip r:embed="rId3">
            <a:alphaModFix/>
          </a:blip>
          <a:stretch>
            <a:fillRect/>
          </a:stretch>
        </p:blipFill>
        <p:spPr>
          <a:xfrm>
            <a:off x="4735425" y="1569700"/>
            <a:ext cx="4267051" cy="2004109"/>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0"/>
          <p:cNvSpPr txBox="1">
            <a:spLocks noGrp="1"/>
          </p:cNvSpPr>
          <p:nvPr>
            <p:ph type="title"/>
          </p:nvPr>
        </p:nvSpPr>
        <p:spPr>
          <a:xfrm>
            <a:off x="675075" y="5900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Forward Selection Model</a:t>
            </a:r>
            <a:endParaRPr/>
          </a:p>
        </p:txBody>
      </p:sp>
      <p:pic>
        <p:nvPicPr>
          <p:cNvPr id="297" name="Google Shape;297;p40"/>
          <p:cNvPicPr preferRelativeResize="0"/>
          <p:nvPr/>
        </p:nvPicPr>
        <p:blipFill>
          <a:blip r:embed="rId3">
            <a:alphaModFix/>
          </a:blip>
          <a:stretch>
            <a:fillRect/>
          </a:stretch>
        </p:blipFill>
        <p:spPr>
          <a:xfrm>
            <a:off x="2442463" y="1183327"/>
            <a:ext cx="4259075" cy="364482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1"/>
          <p:cNvSpPr txBox="1">
            <a:spLocks noGrp="1"/>
          </p:cNvSpPr>
          <p:nvPr>
            <p:ph type="title"/>
          </p:nvPr>
        </p:nvSpPr>
        <p:spPr>
          <a:xfrm>
            <a:off x="675075" y="5900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Backwards Selection</a:t>
            </a:r>
            <a:endParaRPr/>
          </a:p>
        </p:txBody>
      </p:sp>
      <p:sp>
        <p:nvSpPr>
          <p:cNvPr id="303" name="Google Shape;303;p41"/>
          <p:cNvSpPr txBox="1">
            <a:spLocks noGrp="1"/>
          </p:cNvSpPr>
          <p:nvPr>
            <p:ph type="body" idx="1"/>
          </p:nvPr>
        </p:nvSpPr>
        <p:spPr>
          <a:xfrm>
            <a:off x="729450" y="1370150"/>
            <a:ext cx="3842400" cy="2969700"/>
          </a:xfrm>
          <a:prstGeom prst="rect">
            <a:avLst/>
          </a:prstGeom>
        </p:spPr>
        <p:txBody>
          <a:bodyPr spcFirstLastPara="1" wrap="square" lIns="91425" tIns="91425" rIns="91425" bIns="91425" anchor="t" anchorCtr="0">
            <a:normAutofit fontScale="92500"/>
          </a:bodyPr>
          <a:lstStyle/>
          <a:p>
            <a:pPr marL="457200" lvl="0" indent="-311150" algn="l" rtl="0">
              <a:spcBef>
                <a:spcPts val="0"/>
              </a:spcBef>
              <a:spcAft>
                <a:spcPts val="0"/>
              </a:spcAft>
              <a:buSzPts val="1300"/>
              <a:buChar char="●"/>
            </a:pPr>
            <a:r>
              <a:rPr lang="en"/>
              <a:t>The backwards selection model ended up with an AIC of 1893.31</a:t>
            </a:r>
            <a:endParaRPr/>
          </a:p>
          <a:p>
            <a:pPr marL="457200" lvl="0" indent="-311150" algn="l" rtl="0">
              <a:spcBef>
                <a:spcPts val="0"/>
              </a:spcBef>
              <a:spcAft>
                <a:spcPts val="0"/>
              </a:spcAft>
              <a:buSzPts val="1300"/>
              <a:buChar char="●"/>
            </a:pPr>
            <a:r>
              <a:rPr lang="en"/>
              <a:t>These were the variables it selected:</a:t>
            </a:r>
            <a:endParaRPr/>
          </a:p>
          <a:p>
            <a:pPr marL="914400" lvl="1" indent="-298450" algn="l" rtl="0">
              <a:spcBef>
                <a:spcPts val="0"/>
              </a:spcBef>
              <a:spcAft>
                <a:spcPts val="0"/>
              </a:spcAft>
              <a:buSzPts val="1100"/>
              <a:buChar char="○"/>
            </a:pPr>
            <a:r>
              <a:rPr lang="en"/>
              <a:t>aspiration</a:t>
            </a:r>
            <a:endParaRPr/>
          </a:p>
          <a:p>
            <a:pPr marL="914400" lvl="1" indent="-298450" algn="l" rtl="0">
              <a:spcBef>
                <a:spcPts val="0"/>
              </a:spcBef>
              <a:spcAft>
                <a:spcPts val="0"/>
              </a:spcAft>
              <a:buSzPts val="1100"/>
              <a:buChar char="○"/>
            </a:pPr>
            <a:r>
              <a:rPr lang="en"/>
              <a:t>carbody</a:t>
            </a:r>
            <a:endParaRPr/>
          </a:p>
          <a:p>
            <a:pPr marL="914400" lvl="1" indent="-298450" algn="l" rtl="0">
              <a:spcBef>
                <a:spcPts val="0"/>
              </a:spcBef>
              <a:spcAft>
                <a:spcPts val="0"/>
              </a:spcAft>
              <a:buSzPts val="1100"/>
              <a:buChar char="○"/>
            </a:pPr>
            <a:r>
              <a:rPr lang="en"/>
              <a:t>enginelocation</a:t>
            </a:r>
            <a:endParaRPr/>
          </a:p>
          <a:p>
            <a:pPr marL="914400" lvl="1" indent="-298450" algn="l" rtl="0">
              <a:spcBef>
                <a:spcPts val="0"/>
              </a:spcBef>
              <a:spcAft>
                <a:spcPts val="0"/>
              </a:spcAft>
              <a:buSzPts val="1100"/>
              <a:buChar char="○"/>
            </a:pPr>
            <a:r>
              <a:rPr lang="en"/>
              <a:t>carlenght</a:t>
            </a:r>
            <a:endParaRPr/>
          </a:p>
          <a:p>
            <a:pPr marL="914400" lvl="1" indent="-298450" algn="l" rtl="0">
              <a:spcBef>
                <a:spcPts val="0"/>
              </a:spcBef>
              <a:spcAft>
                <a:spcPts val="0"/>
              </a:spcAft>
              <a:buSzPts val="1100"/>
              <a:buChar char="○"/>
            </a:pPr>
            <a:r>
              <a:rPr lang="en"/>
              <a:t>carwidth</a:t>
            </a:r>
            <a:endParaRPr/>
          </a:p>
          <a:p>
            <a:pPr marL="914400" lvl="1" indent="-298450" algn="l" rtl="0">
              <a:spcBef>
                <a:spcPts val="0"/>
              </a:spcBef>
              <a:spcAft>
                <a:spcPts val="0"/>
              </a:spcAft>
              <a:buSzPts val="1100"/>
              <a:buChar char="○"/>
            </a:pPr>
            <a:r>
              <a:rPr lang="en"/>
              <a:t>carheight</a:t>
            </a:r>
            <a:endParaRPr/>
          </a:p>
          <a:p>
            <a:pPr marL="914400" lvl="1" indent="-298450" algn="l" rtl="0">
              <a:spcBef>
                <a:spcPts val="0"/>
              </a:spcBef>
              <a:spcAft>
                <a:spcPts val="0"/>
              </a:spcAft>
              <a:buSzPts val="1100"/>
              <a:buChar char="○"/>
            </a:pPr>
            <a:r>
              <a:rPr lang="en"/>
              <a:t>curbweight</a:t>
            </a:r>
            <a:endParaRPr/>
          </a:p>
          <a:p>
            <a:pPr marL="914400" lvl="1" indent="-298450" algn="l" rtl="0">
              <a:spcBef>
                <a:spcPts val="0"/>
              </a:spcBef>
              <a:spcAft>
                <a:spcPts val="0"/>
              </a:spcAft>
              <a:buSzPts val="1100"/>
              <a:buChar char="○"/>
            </a:pPr>
            <a:r>
              <a:rPr lang="en"/>
              <a:t>enginetype</a:t>
            </a:r>
            <a:endParaRPr/>
          </a:p>
          <a:p>
            <a:pPr marL="914400" lvl="1" indent="-298450" algn="l" rtl="0">
              <a:spcBef>
                <a:spcPts val="0"/>
              </a:spcBef>
              <a:spcAft>
                <a:spcPts val="0"/>
              </a:spcAft>
              <a:buSzPts val="1100"/>
              <a:buChar char="○"/>
            </a:pPr>
            <a:r>
              <a:rPr lang="en"/>
              <a:t>enginesize</a:t>
            </a:r>
            <a:endParaRPr/>
          </a:p>
          <a:p>
            <a:pPr marL="914400" lvl="1" indent="-298450" algn="l" rtl="0">
              <a:spcBef>
                <a:spcPts val="0"/>
              </a:spcBef>
              <a:spcAft>
                <a:spcPts val="0"/>
              </a:spcAft>
              <a:buSzPts val="1100"/>
              <a:buChar char="○"/>
            </a:pPr>
            <a:r>
              <a:rPr lang="en"/>
              <a:t>boreratio</a:t>
            </a:r>
            <a:endParaRPr/>
          </a:p>
          <a:p>
            <a:pPr marL="914400" lvl="1" indent="-298450" algn="l" rtl="0">
              <a:spcBef>
                <a:spcPts val="0"/>
              </a:spcBef>
              <a:spcAft>
                <a:spcPts val="0"/>
              </a:spcAft>
              <a:buSzPts val="1100"/>
              <a:buChar char="○"/>
            </a:pPr>
            <a:r>
              <a:rPr lang="en"/>
              <a:t>stroke</a:t>
            </a:r>
            <a:endParaRPr/>
          </a:p>
          <a:p>
            <a:pPr marL="914400" lvl="1" indent="-298450" algn="l" rtl="0">
              <a:spcBef>
                <a:spcPts val="0"/>
              </a:spcBef>
              <a:spcAft>
                <a:spcPts val="0"/>
              </a:spcAft>
              <a:buSzPts val="1100"/>
              <a:buChar char="○"/>
            </a:pPr>
            <a:r>
              <a:rPr lang="en"/>
              <a:t>peakrpm</a:t>
            </a:r>
            <a:endParaRPr/>
          </a:p>
          <a:p>
            <a:pPr marL="914400" lvl="1" indent="-298450" algn="l" rtl="0">
              <a:spcBef>
                <a:spcPts val="0"/>
              </a:spcBef>
              <a:spcAft>
                <a:spcPts val="0"/>
              </a:spcAft>
              <a:buSzPts val="1100"/>
              <a:buChar char="○"/>
            </a:pPr>
            <a:r>
              <a:rPr lang="en"/>
              <a:t>highwaympg</a:t>
            </a:r>
            <a:endParaRPr/>
          </a:p>
        </p:txBody>
      </p:sp>
      <p:pic>
        <p:nvPicPr>
          <p:cNvPr id="304" name="Google Shape;304;p41"/>
          <p:cNvPicPr preferRelativeResize="0"/>
          <p:nvPr/>
        </p:nvPicPr>
        <p:blipFill>
          <a:blip r:embed="rId3">
            <a:alphaModFix/>
          </a:blip>
          <a:stretch>
            <a:fillRect/>
          </a:stretch>
        </p:blipFill>
        <p:spPr>
          <a:xfrm>
            <a:off x="4746000" y="1452325"/>
            <a:ext cx="4267350" cy="2238856"/>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27650" y="5724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Introduction </a:t>
            </a:r>
            <a:endParaRPr/>
          </a:p>
        </p:txBody>
      </p:sp>
      <p:sp>
        <p:nvSpPr>
          <p:cNvPr id="100" name="Google Shape;100;p15"/>
          <p:cNvSpPr txBox="1">
            <a:spLocks noGrp="1"/>
          </p:cNvSpPr>
          <p:nvPr>
            <p:ph type="body" idx="1"/>
          </p:nvPr>
        </p:nvSpPr>
        <p:spPr>
          <a:xfrm>
            <a:off x="727650" y="1521325"/>
            <a:ext cx="7942500" cy="31002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en" sz="2000" b="1" u="sng" dirty="0">
                <a:solidFill>
                  <a:schemeClr val="dk1"/>
                </a:solidFill>
                <a:highlight>
                  <a:schemeClr val="lt1"/>
                </a:highlight>
              </a:rPr>
              <a:t>Project Includes:</a:t>
            </a:r>
            <a:endParaRPr sz="1100" dirty="0">
              <a:solidFill>
                <a:srgbClr val="000000"/>
              </a:solidFill>
              <a:latin typeface="Arial"/>
              <a:ea typeface="Arial"/>
              <a:cs typeface="Arial"/>
              <a:sym typeface="Arial"/>
            </a:endParaRPr>
          </a:p>
          <a:p>
            <a:pPr marL="457200" lvl="0" indent="-317500" algn="l" rtl="0">
              <a:spcBef>
                <a:spcPts val="1000"/>
              </a:spcBef>
              <a:spcAft>
                <a:spcPts val="0"/>
              </a:spcAft>
              <a:buClr>
                <a:srgbClr val="000000"/>
              </a:buClr>
              <a:buSzPts val="1400"/>
              <a:buChar char="●"/>
            </a:pPr>
            <a:r>
              <a:rPr lang="en" sz="1400" dirty="0">
                <a:solidFill>
                  <a:srgbClr val="000000"/>
                </a:solidFill>
                <a:highlight>
                  <a:schemeClr val="lt1"/>
                </a:highlight>
              </a:rPr>
              <a:t>Some findings of the EDA process include:</a:t>
            </a:r>
            <a:endParaRPr sz="1400" dirty="0">
              <a:solidFill>
                <a:srgbClr val="000000"/>
              </a:solidFill>
              <a:highlight>
                <a:schemeClr val="lt1"/>
              </a:highlight>
            </a:endParaRPr>
          </a:p>
          <a:p>
            <a:pPr marL="914400" lvl="1" indent="-317500" algn="l" rtl="0">
              <a:spcBef>
                <a:spcPts val="0"/>
              </a:spcBef>
              <a:spcAft>
                <a:spcPts val="0"/>
              </a:spcAft>
              <a:buClr>
                <a:srgbClr val="000000"/>
              </a:buClr>
              <a:buSzPts val="1400"/>
              <a:buChar char="○"/>
            </a:pPr>
            <a:r>
              <a:rPr lang="en" sz="1400" dirty="0">
                <a:solidFill>
                  <a:srgbClr val="000000"/>
                </a:solidFill>
                <a:highlight>
                  <a:schemeClr val="lt1"/>
                </a:highlight>
              </a:rPr>
              <a:t>No missing data</a:t>
            </a:r>
            <a:endParaRPr sz="1400" dirty="0">
              <a:solidFill>
                <a:srgbClr val="000000"/>
              </a:solidFill>
              <a:highlight>
                <a:schemeClr val="lt1"/>
              </a:highlight>
            </a:endParaRPr>
          </a:p>
          <a:p>
            <a:pPr marL="914400" lvl="1" indent="-317500" algn="l" rtl="0">
              <a:spcBef>
                <a:spcPts val="0"/>
              </a:spcBef>
              <a:spcAft>
                <a:spcPts val="0"/>
              </a:spcAft>
              <a:buClr>
                <a:srgbClr val="000000"/>
              </a:buClr>
              <a:buSzPts val="1400"/>
              <a:buChar char="○"/>
            </a:pPr>
            <a:r>
              <a:rPr lang="en" sz="1400" dirty="0">
                <a:solidFill>
                  <a:srgbClr val="000000"/>
                </a:solidFill>
                <a:highlight>
                  <a:schemeClr val="lt1"/>
                </a:highlight>
              </a:rPr>
              <a:t>Outliers in the ohc engine type variable</a:t>
            </a:r>
            <a:endParaRPr sz="1400" dirty="0">
              <a:solidFill>
                <a:srgbClr val="000000"/>
              </a:solidFill>
              <a:highlight>
                <a:schemeClr val="lt1"/>
              </a:highlight>
            </a:endParaRPr>
          </a:p>
          <a:p>
            <a:pPr marL="914400" lvl="1" indent="-317500" algn="l" rtl="0">
              <a:lnSpc>
                <a:spcPct val="100000"/>
              </a:lnSpc>
              <a:spcBef>
                <a:spcPts val="0"/>
              </a:spcBef>
              <a:spcAft>
                <a:spcPts val="0"/>
              </a:spcAft>
              <a:buClr>
                <a:srgbClr val="000000"/>
              </a:buClr>
              <a:buSzPts val="1400"/>
              <a:buChar char="○"/>
            </a:pPr>
            <a:r>
              <a:rPr lang="en" sz="1400" dirty="0">
                <a:solidFill>
                  <a:srgbClr val="000000"/>
                </a:solidFill>
                <a:latin typeface="Roboto"/>
                <a:ea typeface="Roboto"/>
                <a:cs typeface="Roboto"/>
                <a:sym typeface="Roboto"/>
              </a:rPr>
              <a:t>Positively Skewed data for horsepower and car width</a:t>
            </a:r>
            <a:endParaRPr sz="1400" dirty="0">
              <a:solidFill>
                <a:srgbClr val="000000"/>
              </a:solidFill>
              <a:latin typeface="Roboto"/>
              <a:ea typeface="Roboto"/>
              <a:cs typeface="Roboto"/>
              <a:sym typeface="Roboto"/>
            </a:endParaRPr>
          </a:p>
          <a:p>
            <a:pPr marL="914400" lvl="1" indent="-317500" algn="l" rtl="0">
              <a:spcBef>
                <a:spcPts val="0"/>
              </a:spcBef>
              <a:spcAft>
                <a:spcPts val="0"/>
              </a:spcAft>
              <a:buClr>
                <a:srgbClr val="000000"/>
              </a:buClr>
              <a:buSzPts val="1400"/>
              <a:buChar char="○"/>
            </a:pPr>
            <a:r>
              <a:rPr lang="en" sz="1400" dirty="0">
                <a:solidFill>
                  <a:srgbClr val="000000"/>
                </a:solidFill>
                <a:highlight>
                  <a:schemeClr val="lt1"/>
                </a:highlight>
              </a:rPr>
              <a:t>Much larger amount of </a:t>
            </a:r>
            <a:r>
              <a:rPr lang="en" sz="1400" dirty="0">
                <a:solidFill>
                  <a:srgbClr val="000000"/>
                </a:solidFill>
                <a:latin typeface="Roboto"/>
                <a:ea typeface="Roboto"/>
                <a:cs typeface="Roboto"/>
                <a:sym typeface="Roboto"/>
              </a:rPr>
              <a:t>fwd drive cars than 4fd cars </a:t>
            </a:r>
            <a:endParaRPr sz="1400" dirty="0">
              <a:solidFill>
                <a:srgbClr val="000000"/>
              </a:solidFill>
              <a:latin typeface="Roboto"/>
              <a:ea typeface="Roboto"/>
              <a:cs typeface="Roboto"/>
              <a:sym typeface="Roboto"/>
            </a:endParaRPr>
          </a:p>
          <a:p>
            <a:pPr marL="914400" lvl="1" indent="-317500" algn="l" rtl="0">
              <a:spcBef>
                <a:spcPts val="0"/>
              </a:spcBef>
              <a:spcAft>
                <a:spcPts val="0"/>
              </a:spcAft>
              <a:buClr>
                <a:srgbClr val="000000"/>
              </a:buClr>
              <a:buSzPts val="1400"/>
              <a:buFont typeface="Roboto"/>
              <a:buChar char="○"/>
            </a:pPr>
            <a:r>
              <a:rPr lang="en" sz="1400" dirty="0">
                <a:solidFill>
                  <a:srgbClr val="000000"/>
                </a:solidFill>
                <a:latin typeface="Roboto"/>
                <a:ea typeface="Roboto"/>
                <a:cs typeface="Roboto"/>
                <a:sym typeface="Roboto"/>
              </a:rPr>
              <a:t>And a strong positive relationship between price and curbweight </a:t>
            </a:r>
            <a:endParaRPr sz="1400" dirty="0">
              <a:solidFill>
                <a:srgbClr val="000000"/>
              </a:solidFill>
              <a:latin typeface="Roboto"/>
              <a:ea typeface="Roboto"/>
              <a:cs typeface="Roboto"/>
              <a:sym typeface="Roboto"/>
            </a:endParaRPr>
          </a:p>
          <a:p>
            <a:pPr marL="457200" lvl="0" indent="-317500" algn="l" rtl="0">
              <a:spcBef>
                <a:spcPts val="0"/>
              </a:spcBef>
              <a:spcAft>
                <a:spcPts val="0"/>
              </a:spcAft>
              <a:buClr>
                <a:srgbClr val="000000"/>
              </a:buClr>
              <a:buSzPts val="1400"/>
              <a:buChar char="●"/>
            </a:pPr>
            <a:r>
              <a:rPr lang="en" sz="1400" dirty="0">
                <a:solidFill>
                  <a:srgbClr val="000000"/>
                </a:solidFill>
                <a:highlight>
                  <a:schemeClr val="lt1"/>
                </a:highlight>
              </a:rPr>
              <a:t>Models used: After reviewing the full data set, we decided to use the models </a:t>
            </a:r>
            <a:r>
              <a:rPr lang="en" sz="1400" b="1" dirty="0">
                <a:solidFill>
                  <a:srgbClr val="000000"/>
                </a:solidFill>
                <a:highlight>
                  <a:schemeClr val="lt1"/>
                </a:highlight>
              </a:rPr>
              <a:t>Neural Net</a:t>
            </a:r>
            <a:r>
              <a:rPr lang="en" sz="1400" dirty="0">
                <a:solidFill>
                  <a:srgbClr val="000000"/>
                </a:solidFill>
                <a:highlight>
                  <a:schemeClr val="lt1"/>
                </a:highlight>
              </a:rPr>
              <a:t>, </a:t>
            </a:r>
            <a:r>
              <a:rPr lang="en" sz="1400" b="1" dirty="0">
                <a:solidFill>
                  <a:srgbClr val="000000"/>
                </a:solidFill>
                <a:highlight>
                  <a:schemeClr val="lt1"/>
                </a:highlight>
              </a:rPr>
              <a:t>Trees</a:t>
            </a:r>
            <a:r>
              <a:rPr lang="en" sz="1400" dirty="0">
                <a:solidFill>
                  <a:srgbClr val="000000"/>
                </a:solidFill>
                <a:highlight>
                  <a:schemeClr val="lt1"/>
                </a:highlight>
              </a:rPr>
              <a:t>, and the </a:t>
            </a:r>
            <a:r>
              <a:rPr lang="en" sz="1400" b="1" dirty="0">
                <a:solidFill>
                  <a:srgbClr val="000000"/>
                </a:solidFill>
                <a:highlight>
                  <a:schemeClr val="lt1"/>
                </a:highlight>
              </a:rPr>
              <a:t>Forward/Backward/Stepwise regression models</a:t>
            </a:r>
            <a:endParaRPr sz="1400" b="1" dirty="0">
              <a:solidFill>
                <a:srgbClr val="000000"/>
              </a:solidFill>
              <a:highlight>
                <a:schemeClr val="lt1"/>
              </a:high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2"/>
          <p:cNvSpPr txBox="1">
            <a:spLocks noGrp="1"/>
          </p:cNvSpPr>
          <p:nvPr>
            <p:ph type="title"/>
          </p:nvPr>
        </p:nvSpPr>
        <p:spPr>
          <a:xfrm>
            <a:off x="675075" y="5900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Backwards Selection Model</a:t>
            </a:r>
            <a:endParaRPr/>
          </a:p>
        </p:txBody>
      </p:sp>
      <p:pic>
        <p:nvPicPr>
          <p:cNvPr id="310" name="Google Shape;310;p42"/>
          <p:cNvPicPr preferRelativeResize="0"/>
          <p:nvPr/>
        </p:nvPicPr>
        <p:blipFill>
          <a:blip r:embed="rId3">
            <a:alphaModFix/>
          </a:blip>
          <a:stretch>
            <a:fillRect/>
          </a:stretch>
        </p:blipFill>
        <p:spPr>
          <a:xfrm>
            <a:off x="2503200" y="1299250"/>
            <a:ext cx="4032448" cy="371342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3"/>
          <p:cNvSpPr txBox="1">
            <a:spLocks noGrp="1"/>
          </p:cNvSpPr>
          <p:nvPr>
            <p:ph type="title"/>
          </p:nvPr>
        </p:nvSpPr>
        <p:spPr>
          <a:xfrm>
            <a:off x="675075" y="5900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Stepwise Regression</a:t>
            </a:r>
            <a:endParaRPr/>
          </a:p>
        </p:txBody>
      </p:sp>
      <p:sp>
        <p:nvSpPr>
          <p:cNvPr id="316" name="Google Shape;316;p43"/>
          <p:cNvSpPr txBox="1">
            <a:spLocks noGrp="1"/>
          </p:cNvSpPr>
          <p:nvPr>
            <p:ph type="body" idx="1"/>
          </p:nvPr>
        </p:nvSpPr>
        <p:spPr>
          <a:xfrm>
            <a:off x="675075" y="1424400"/>
            <a:ext cx="3713400" cy="2969700"/>
          </a:xfrm>
          <a:prstGeom prst="rect">
            <a:avLst/>
          </a:prstGeom>
        </p:spPr>
        <p:txBody>
          <a:bodyPr spcFirstLastPara="1" wrap="square" lIns="91425" tIns="91425" rIns="91425" bIns="91425" anchor="t" anchorCtr="0">
            <a:normAutofit fontScale="92500"/>
          </a:bodyPr>
          <a:lstStyle/>
          <a:p>
            <a:pPr marL="457200" lvl="0" indent="-311150" algn="l" rtl="0">
              <a:spcBef>
                <a:spcPts val="0"/>
              </a:spcBef>
              <a:spcAft>
                <a:spcPts val="0"/>
              </a:spcAft>
              <a:buSzPts val="1300"/>
              <a:buChar char="●"/>
            </a:pPr>
            <a:r>
              <a:rPr lang="en"/>
              <a:t>The  </a:t>
            </a:r>
            <a:r>
              <a:rPr lang="en" b="1"/>
              <a:t>most </a:t>
            </a:r>
            <a:r>
              <a:rPr lang="en"/>
              <a:t>important predictors for predicting price in order are as follows: </a:t>
            </a:r>
            <a:endParaRPr/>
          </a:p>
          <a:p>
            <a:pPr marL="457200" lvl="0" indent="0" algn="l" rtl="0">
              <a:spcBef>
                <a:spcPts val="1200"/>
              </a:spcBef>
              <a:spcAft>
                <a:spcPts val="0"/>
              </a:spcAft>
              <a:buNone/>
            </a:pPr>
            <a:r>
              <a:rPr lang="en"/>
              <a:t>Enginesize, engine type, stroke, engine location, car width, aspiration, boreratio, carbody, peakrp, and citympg </a:t>
            </a:r>
            <a:endParaRPr/>
          </a:p>
          <a:p>
            <a:pPr marL="457200" lvl="0" indent="-311150" algn="l" rtl="0">
              <a:spcBef>
                <a:spcPts val="1200"/>
              </a:spcBef>
              <a:spcAft>
                <a:spcPts val="0"/>
              </a:spcAft>
              <a:buSzPts val="1300"/>
              <a:buChar char="●"/>
            </a:pPr>
            <a:r>
              <a:rPr lang="en"/>
              <a:t>Citympg was the least significant of the 10 variables </a:t>
            </a:r>
            <a:endParaRPr/>
          </a:p>
          <a:p>
            <a:pPr marL="457200" lvl="0" indent="-311150" algn="l" rtl="0">
              <a:spcBef>
                <a:spcPts val="0"/>
              </a:spcBef>
              <a:spcAft>
                <a:spcPts val="0"/>
              </a:spcAft>
              <a:buSzPts val="1300"/>
              <a:buChar char="●"/>
            </a:pPr>
            <a:r>
              <a:rPr lang="en"/>
              <a:t>Enginesize is the most significant of the 10 </a:t>
            </a:r>
            <a:endParaRPr/>
          </a:p>
          <a:p>
            <a:pPr marL="457200" lvl="0" indent="-311150" algn="l" rtl="0">
              <a:spcBef>
                <a:spcPts val="0"/>
              </a:spcBef>
              <a:spcAft>
                <a:spcPts val="0"/>
              </a:spcAft>
              <a:buSzPts val="1300"/>
              <a:buChar char="●"/>
            </a:pPr>
            <a:r>
              <a:rPr lang="en" b="1" u="sng"/>
              <a:t>Stepwise Regression also results in a 10 predictor model </a:t>
            </a:r>
            <a:endParaRPr b="1" u="sng"/>
          </a:p>
          <a:p>
            <a:pPr marL="457200" lvl="0" indent="-311150" algn="l" rtl="0">
              <a:spcBef>
                <a:spcPts val="0"/>
              </a:spcBef>
              <a:spcAft>
                <a:spcPts val="0"/>
              </a:spcAft>
              <a:buSzPts val="1300"/>
              <a:buChar char="●"/>
            </a:pPr>
            <a:r>
              <a:rPr lang="en" b="1"/>
              <a:t>AIC - 1892.23. Adding any additional variables would increase this AIC </a:t>
            </a:r>
            <a:endParaRPr b="1"/>
          </a:p>
        </p:txBody>
      </p:sp>
      <p:pic>
        <p:nvPicPr>
          <p:cNvPr id="317" name="Google Shape;317;p43"/>
          <p:cNvPicPr preferRelativeResize="0"/>
          <p:nvPr/>
        </p:nvPicPr>
        <p:blipFill>
          <a:blip r:embed="rId3">
            <a:alphaModFix/>
          </a:blip>
          <a:stretch>
            <a:fillRect/>
          </a:stretch>
        </p:blipFill>
        <p:spPr>
          <a:xfrm>
            <a:off x="4572000" y="1277675"/>
            <a:ext cx="4267350" cy="3116436"/>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4"/>
          <p:cNvSpPr txBox="1">
            <a:spLocks noGrp="1"/>
          </p:cNvSpPr>
          <p:nvPr>
            <p:ph type="title"/>
          </p:nvPr>
        </p:nvSpPr>
        <p:spPr>
          <a:xfrm>
            <a:off x="675075" y="5900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Stepwise Regression Model</a:t>
            </a:r>
            <a:endParaRPr/>
          </a:p>
        </p:txBody>
      </p:sp>
      <p:pic>
        <p:nvPicPr>
          <p:cNvPr id="323" name="Google Shape;323;p44"/>
          <p:cNvPicPr preferRelativeResize="0"/>
          <p:nvPr/>
        </p:nvPicPr>
        <p:blipFill>
          <a:blip r:embed="rId3">
            <a:alphaModFix/>
          </a:blip>
          <a:stretch>
            <a:fillRect/>
          </a:stretch>
        </p:blipFill>
        <p:spPr>
          <a:xfrm>
            <a:off x="2385750" y="1223150"/>
            <a:ext cx="4267351" cy="3692128"/>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5"/>
          <p:cNvSpPr txBox="1">
            <a:spLocks noGrp="1"/>
          </p:cNvSpPr>
          <p:nvPr>
            <p:ph type="title"/>
          </p:nvPr>
        </p:nvSpPr>
        <p:spPr>
          <a:xfrm>
            <a:off x="675075" y="5900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Predictive Performance</a:t>
            </a:r>
            <a:endParaRPr/>
          </a:p>
        </p:txBody>
      </p:sp>
      <p:pic>
        <p:nvPicPr>
          <p:cNvPr id="329" name="Google Shape;329;p45"/>
          <p:cNvPicPr preferRelativeResize="0"/>
          <p:nvPr/>
        </p:nvPicPr>
        <p:blipFill>
          <a:blip r:embed="rId3">
            <a:alphaModFix/>
          </a:blip>
          <a:stretch>
            <a:fillRect/>
          </a:stretch>
        </p:blipFill>
        <p:spPr>
          <a:xfrm>
            <a:off x="424250" y="1723500"/>
            <a:ext cx="3667125" cy="400050"/>
          </a:xfrm>
          <a:prstGeom prst="rect">
            <a:avLst/>
          </a:prstGeom>
          <a:noFill/>
          <a:ln w="19050" cap="flat" cmpd="sng">
            <a:solidFill>
              <a:schemeClr val="dk2"/>
            </a:solidFill>
            <a:prstDash val="solid"/>
            <a:round/>
            <a:headEnd type="none" w="sm" len="sm"/>
            <a:tailEnd type="none" w="sm" len="sm"/>
          </a:ln>
        </p:spPr>
      </p:pic>
      <p:pic>
        <p:nvPicPr>
          <p:cNvPr id="330" name="Google Shape;330;p45"/>
          <p:cNvPicPr preferRelativeResize="0"/>
          <p:nvPr/>
        </p:nvPicPr>
        <p:blipFill>
          <a:blip r:embed="rId4">
            <a:alphaModFix/>
          </a:blip>
          <a:stretch>
            <a:fillRect/>
          </a:stretch>
        </p:blipFill>
        <p:spPr>
          <a:xfrm>
            <a:off x="462350" y="3374250"/>
            <a:ext cx="3590925" cy="428625"/>
          </a:xfrm>
          <a:prstGeom prst="rect">
            <a:avLst/>
          </a:prstGeom>
          <a:noFill/>
          <a:ln w="19050" cap="flat" cmpd="sng">
            <a:solidFill>
              <a:schemeClr val="dk2"/>
            </a:solidFill>
            <a:prstDash val="solid"/>
            <a:round/>
            <a:headEnd type="none" w="sm" len="sm"/>
            <a:tailEnd type="none" w="sm" len="sm"/>
          </a:ln>
        </p:spPr>
      </p:pic>
      <p:pic>
        <p:nvPicPr>
          <p:cNvPr id="331" name="Google Shape;331;p45"/>
          <p:cNvPicPr preferRelativeResize="0"/>
          <p:nvPr/>
        </p:nvPicPr>
        <p:blipFill>
          <a:blip r:embed="rId5">
            <a:alphaModFix/>
          </a:blip>
          <a:stretch>
            <a:fillRect/>
          </a:stretch>
        </p:blipFill>
        <p:spPr>
          <a:xfrm>
            <a:off x="4839813" y="3374250"/>
            <a:ext cx="3676650" cy="428625"/>
          </a:xfrm>
          <a:prstGeom prst="rect">
            <a:avLst/>
          </a:prstGeom>
          <a:noFill/>
          <a:ln w="19050" cap="flat" cmpd="sng">
            <a:solidFill>
              <a:schemeClr val="dk2"/>
            </a:solidFill>
            <a:prstDash val="solid"/>
            <a:round/>
            <a:headEnd type="none" w="sm" len="sm"/>
            <a:tailEnd type="none" w="sm" len="sm"/>
          </a:ln>
        </p:spPr>
      </p:pic>
      <p:sp>
        <p:nvSpPr>
          <p:cNvPr id="332" name="Google Shape;332;p45"/>
          <p:cNvSpPr txBox="1"/>
          <p:nvPr/>
        </p:nvSpPr>
        <p:spPr>
          <a:xfrm>
            <a:off x="936613" y="1323300"/>
            <a:ext cx="264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Lato"/>
                <a:ea typeface="Lato"/>
                <a:cs typeface="Lato"/>
                <a:sym typeface="Lato"/>
              </a:rPr>
              <a:t>Exhaustive Search Model</a:t>
            </a:r>
            <a:endParaRPr>
              <a:latin typeface="Lato"/>
              <a:ea typeface="Lato"/>
              <a:cs typeface="Lato"/>
              <a:sym typeface="Lato"/>
            </a:endParaRPr>
          </a:p>
        </p:txBody>
      </p:sp>
      <p:sp>
        <p:nvSpPr>
          <p:cNvPr id="333" name="Google Shape;333;p45"/>
          <p:cNvSpPr txBox="1"/>
          <p:nvPr/>
        </p:nvSpPr>
        <p:spPr>
          <a:xfrm>
            <a:off x="5382725" y="1323300"/>
            <a:ext cx="2805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Lato"/>
                <a:ea typeface="Lato"/>
                <a:cs typeface="Lato"/>
                <a:sym typeface="Lato"/>
              </a:rPr>
              <a:t>Forward Selection Model</a:t>
            </a:r>
            <a:endParaRPr>
              <a:latin typeface="Lato"/>
              <a:ea typeface="Lato"/>
              <a:cs typeface="Lato"/>
              <a:sym typeface="Lato"/>
            </a:endParaRPr>
          </a:p>
        </p:txBody>
      </p:sp>
      <p:sp>
        <p:nvSpPr>
          <p:cNvPr id="334" name="Google Shape;334;p45"/>
          <p:cNvSpPr txBox="1"/>
          <p:nvPr/>
        </p:nvSpPr>
        <p:spPr>
          <a:xfrm>
            <a:off x="1082700" y="2974050"/>
            <a:ext cx="235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Backwards Selection Model</a:t>
            </a:r>
            <a:endParaRPr>
              <a:latin typeface="Lato"/>
              <a:ea typeface="Lato"/>
              <a:cs typeface="Lato"/>
              <a:sym typeface="Lato"/>
            </a:endParaRPr>
          </a:p>
        </p:txBody>
      </p:sp>
      <p:sp>
        <p:nvSpPr>
          <p:cNvPr id="335" name="Google Shape;335;p45"/>
          <p:cNvSpPr txBox="1"/>
          <p:nvPr/>
        </p:nvSpPr>
        <p:spPr>
          <a:xfrm>
            <a:off x="5513225" y="2974050"/>
            <a:ext cx="254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Stepwise Regression Model</a:t>
            </a:r>
            <a:endParaRPr>
              <a:latin typeface="Lato"/>
              <a:ea typeface="Lato"/>
              <a:cs typeface="Lato"/>
              <a:sym typeface="Lato"/>
            </a:endParaRPr>
          </a:p>
        </p:txBody>
      </p:sp>
      <p:sp>
        <p:nvSpPr>
          <p:cNvPr id="336" name="Google Shape;336;p45"/>
          <p:cNvSpPr txBox="1"/>
          <p:nvPr/>
        </p:nvSpPr>
        <p:spPr>
          <a:xfrm>
            <a:off x="478475" y="4284450"/>
            <a:ext cx="8090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The backwards selection model ended up with the best model out of our exhaustive searches because of having the lowest RMSE as well as the highest AIC. Therefore we recommend our backwards selection model out of the searches.</a:t>
            </a:r>
            <a:endParaRPr>
              <a:latin typeface="Lato"/>
              <a:ea typeface="Lato"/>
              <a:cs typeface="Lato"/>
              <a:sym typeface="Lato"/>
            </a:endParaRPr>
          </a:p>
        </p:txBody>
      </p:sp>
      <p:pic>
        <p:nvPicPr>
          <p:cNvPr id="337" name="Google Shape;337;p45"/>
          <p:cNvPicPr preferRelativeResize="0"/>
          <p:nvPr/>
        </p:nvPicPr>
        <p:blipFill>
          <a:blip r:embed="rId6">
            <a:alphaModFix/>
          </a:blip>
          <a:stretch>
            <a:fillRect/>
          </a:stretch>
        </p:blipFill>
        <p:spPr>
          <a:xfrm>
            <a:off x="4942438" y="1723500"/>
            <a:ext cx="3686175" cy="40005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6"/>
          <p:cNvSpPr txBox="1">
            <a:spLocks noGrp="1"/>
          </p:cNvSpPr>
          <p:nvPr>
            <p:ph type="title"/>
          </p:nvPr>
        </p:nvSpPr>
        <p:spPr>
          <a:xfrm>
            <a:off x="729450" y="5635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Conclusion </a:t>
            </a:r>
            <a:endParaRPr>
              <a:solidFill>
                <a:srgbClr val="FF0000"/>
              </a:solidFill>
            </a:endParaRPr>
          </a:p>
        </p:txBody>
      </p:sp>
      <p:sp>
        <p:nvSpPr>
          <p:cNvPr id="343" name="Google Shape;343;p46"/>
          <p:cNvSpPr txBox="1">
            <a:spLocks noGrp="1"/>
          </p:cNvSpPr>
          <p:nvPr>
            <p:ph type="body" idx="1"/>
          </p:nvPr>
        </p:nvSpPr>
        <p:spPr>
          <a:xfrm>
            <a:off x="325000" y="1492575"/>
            <a:ext cx="8633700" cy="3553200"/>
          </a:xfrm>
          <a:prstGeom prst="rect">
            <a:avLst/>
          </a:prstGeom>
        </p:spPr>
        <p:txBody>
          <a:bodyPr spcFirstLastPara="1" wrap="square" lIns="91425" tIns="91425" rIns="91425" bIns="91425" anchor="t" anchorCtr="0">
            <a:normAutofit/>
          </a:bodyPr>
          <a:lstStyle/>
          <a:p>
            <a:pPr marL="457200" lvl="0" indent="-311150" algn="l" rtl="0">
              <a:lnSpc>
                <a:spcPct val="150000"/>
              </a:lnSpc>
              <a:spcBef>
                <a:spcPts val="0"/>
              </a:spcBef>
              <a:spcAft>
                <a:spcPts val="0"/>
              </a:spcAft>
              <a:buSzPts val="1300"/>
              <a:buChar char="●"/>
            </a:pPr>
            <a:r>
              <a:rPr lang="en" b="1" u="sng" dirty="0"/>
              <a:t>Full Tree Predicted Better than pruned tree.</a:t>
            </a:r>
            <a:r>
              <a:rPr lang="en" dirty="0"/>
              <a:t> In order to correct the problem of the pruned tree performing worse than the full tree, we explored different CP values to find a pruned tree with the best performance and not too many splits. This ended up giving us a </a:t>
            </a:r>
            <a:r>
              <a:rPr lang="en" b="1" dirty="0"/>
              <a:t>best pruned tree with 5 splits</a:t>
            </a:r>
            <a:r>
              <a:rPr lang="en" dirty="0"/>
              <a:t> and a CP of 0.0087436296576315.</a:t>
            </a:r>
            <a:endParaRPr dirty="0"/>
          </a:p>
          <a:p>
            <a:pPr marL="457200" lvl="0" indent="-311150" algn="l" rtl="0">
              <a:lnSpc>
                <a:spcPct val="150000"/>
              </a:lnSpc>
              <a:spcBef>
                <a:spcPts val="0"/>
              </a:spcBef>
              <a:spcAft>
                <a:spcPts val="0"/>
              </a:spcAft>
              <a:buSzPts val="1300"/>
              <a:buChar char="●"/>
            </a:pPr>
            <a:r>
              <a:rPr lang="en" dirty="0"/>
              <a:t>After our comparison, R-squared, adjusted R-squared, mallow's CP values and shows BIC value of all variables. Finally, the most important variables to predicting price are  </a:t>
            </a:r>
            <a:r>
              <a:rPr lang="en" b="1" dirty="0"/>
              <a:t>enginesize,  enginetype, stroke, enginelocation, carwidth, aspiration, boreratio，carbody, and citympg.</a:t>
            </a:r>
            <a:endParaRPr b="1" dirty="0"/>
          </a:p>
          <a:p>
            <a:pPr marL="457200" lvl="0" indent="-317500" algn="l" rtl="0">
              <a:lnSpc>
                <a:spcPct val="150000"/>
              </a:lnSpc>
              <a:spcBef>
                <a:spcPts val="0"/>
              </a:spcBef>
              <a:spcAft>
                <a:spcPts val="0"/>
              </a:spcAft>
              <a:buSzPts val="1400"/>
              <a:buChar char="●"/>
            </a:pPr>
            <a:r>
              <a:rPr lang="en" sz="1400" dirty="0">
                <a:solidFill>
                  <a:srgbClr val="333333"/>
                </a:solidFill>
                <a:highlight>
                  <a:schemeClr val="lt1"/>
                </a:highlight>
              </a:rPr>
              <a:t>The model we recommend for best predicting the price of a car would be the </a:t>
            </a:r>
            <a:r>
              <a:rPr lang="en" sz="1400" b="1" dirty="0"/>
              <a:t>neural net with 1 hidden layer of 3 nodes</a:t>
            </a:r>
            <a:r>
              <a:rPr lang="en" sz="1400" dirty="0"/>
              <a:t>. This is because it had the lowest RMSE of all of our models at 2861.89. As a secondary option, we recommend using the </a:t>
            </a:r>
            <a:r>
              <a:rPr lang="en" sz="1400" b="1" dirty="0"/>
              <a:t>5 split best pruned tree to predict price</a:t>
            </a:r>
            <a:r>
              <a:rPr lang="en" sz="1400" dirty="0"/>
              <a:t>. This is because it had the second lowest RMSE of all of our models at 2936.4774.</a:t>
            </a:r>
            <a:endParaRPr sz="1400" dirty="0">
              <a:solidFill>
                <a:srgbClr val="333333"/>
              </a:solidFill>
              <a:highlight>
                <a:schemeClr val="lt1"/>
              </a:high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7"/>
          <p:cNvSpPr txBox="1">
            <a:spLocks noGrp="1"/>
          </p:cNvSpPr>
          <p:nvPr>
            <p:ph type="title"/>
          </p:nvPr>
        </p:nvSpPr>
        <p:spPr>
          <a:xfrm>
            <a:off x="727650" y="6079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References </a:t>
            </a:r>
            <a:endParaRPr/>
          </a:p>
        </p:txBody>
      </p:sp>
      <p:sp>
        <p:nvSpPr>
          <p:cNvPr id="349" name="Google Shape;349;p47"/>
          <p:cNvSpPr txBox="1">
            <a:spLocks noGrp="1"/>
          </p:cNvSpPr>
          <p:nvPr>
            <p:ph type="body" idx="1"/>
          </p:nvPr>
        </p:nvSpPr>
        <p:spPr>
          <a:xfrm>
            <a:off x="727650" y="1441200"/>
            <a:ext cx="7688700" cy="2261100"/>
          </a:xfrm>
          <a:prstGeom prst="rect">
            <a:avLst/>
          </a:prstGeom>
        </p:spPr>
        <p:txBody>
          <a:bodyPr spcFirstLastPara="1" wrap="square" lIns="91425" tIns="91425" rIns="91425" bIns="91425" anchor="t" anchorCtr="0">
            <a:normAutofit/>
          </a:bodyPr>
          <a:lstStyle/>
          <a:p>
            <a:pPr marL="457200" lvl="0" indent="-317500" algn="l" rtl="0">
              <a:lnSpc>
                <a:spcPct val="150000"/>
              </a:lnSpc>
              <a:spcBef>
                <a:spcPts val="0"/>
              </a:spcBef>
              <a:spcAft>
                <a:spcPts val="0"/>
              </a:spcAft>
              <a:buClr>
                <a:srgbClr val="333333"/>
              </a:buClr>
              <a:buSzPts val="1400"/>
              <a:buFont typeface="Lato"/>
              <a:buChar char="●"/>
            </a:pPr>
            <a:r>
              <a:rPr lang="en" sz="1400">
                <a:solidFill>
                  <a:srgbClr val="333333"/>
                </a:solidFill>
                <a:highlight>
                  <a:schemeClr val="lt1"/>
                </a:highlight>
              </a:rPr>
              <a:t>No detailed references were listed for this dataset</a:t>
            </a:r>
            <a:endParaRPr sz="1400">
              <a:solidFill>
                <a:srgbClr val="333333"/>
              </a:solidFill>
              <a:highlight>
                <a:schemeClr val="lt1"/>
              </a:highlight>
            </a:endParaRPr>
          </a:p>
          <a:p>
            <a:pPr marL="457200" lvl="0" indent="-317500" algn="l" rtl="0">
              <a:lnSpc>
                <a:spcPct val="150000"/>
              </a:lnSpc>
              <a:spcBef>
                <a:spcPts val="0"/>
              </a:spcBef>
              <a:spcAft>
                <a:spcPts val="0"/>
              </a:spcAft>
              <a:buClr>
                <a:srgbClr val="000000"/>
              </a:buClr>
              <a:buSzPts val="1400"/>
              <a:buFont typeface="Lato"/>
              <a:buChar char="●"/>
            </a:pPr>
            <a:r>
              <a:rPr lang="en" sz="1400" b="1">
                <a:solidFill>
                  <a:srgbClr val="333333"/>
                </a:solidFill>
                <a:highlight>
                  <a:schemeClr val="lt1"/>
                </a:highlight>
              </a:rPr>
              <a:t>Link for dataset: </a:t>
            </a:r>
            <a:r>
              <a:rPr lang="en" sz="1400" b="1" u="sng">
                <a:solidFill>
                  <a:srgbClr val="009384"/>
                </a:solidFill>
                <a:highlight>
                  <a:schemeClr val="lt1"/>
                </a:highlight>
                <a:hlinkClick r:id="rId3">
                  <a:extLst>
                    <a:ext uri="{A12FA001-AC4F-418D-AE19-62706E023703}">
                      <ahyp:hlinkClr xmlns:ahyp="http://schemas.microsoft.com/office/drawing/2018/hyperlinkcolor" val="tx"/>
                    </a:ext>
                  </a:extLst>
                </a:hlinkClick>
              </a:rPr>
              <a:t>https://www.kaggle.com/code/goyalshalini93/car-price-prediction-linear-regression-rfe/data</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727650" y="5724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Introduction </a:t>
            </a:r>
            <a:endParaRPr/>
          </a:p>
        </p:txBody>
      </p:sp>
      <p:sp>
        <p:nvSpPr>
          <p:cNvPr id="106" name="Google Shape;106;p16"/>
          <p:cNvSpPr txBox="1">
            <a:spLocks noGrp="1"/>
          </p:cNvSpPr>
          <p:nvPr>
            <p:ph type="body" idx="1"/>
          </p:nvPr>
        </p:nvSpPr>
        <p:spPr>
          <a:xfrm>
            <a:off x="727650" y="1634700"/>
            <a:ext cx="7942500" cy="31002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en" sz="2000" b="1" u="sng" dirty="0">
                <a:solidFill>
                  <a:schemeClr val="dk1"/>
                </a:solidFill>
                <a:highlight>
                  <a:schemeClr val="lt1"/>
                </a:highlight>
              </a:rPr>
              <a:t>Summary of Findings:</a:t>
            </a:r>
            <a:endParaRPr sz="2000" b="1" u="sng" dirty="0">
              <a:solidFill>
                <a:schemeClr val="dk1"/>
              </a:solidFill>
              <a:highlight>
                <a:schemeClr val="lt1"/>
              </a:highlight>
            </a:endParaRPr>
          </a:p>
          <a:p>
            <a:pPr marL="457200" lvl="0" indent="-317500" algn="l" rtl="0">
              <a:spcBef>
                <a:spcPts val="1000"/>
              </a:spcBef>
              <a:spcAft>
                <a:spcPts val="0"/>
              </a:spcAft>
              <a:buClr>
                <a:schemeClr val="dk2"/>
              </a:buClr>
              <a:buSzPts val="1400"/>
              <a:buChar char="●"/>
            </a:pPr>
            <a:r>
              <a:rPr lang="en" sz="1400" dirty="0">
                <a:solidFill>
                  <a:schemeClr val="dk2"/>
                </a:solidFill>
                <a:highlight>
                  <a:schemeClr val="lt1"/>
                </a:highlight>
              </a:rPr>
              <a:t>The Neural Net findings came to 1 hidden layer with 3 nodes to have the lowest RMSE of 2861</a:t>
            </a:r>
            <a:endParaRPr sz="1400" dirty="0">
              <a:solidFill>
                <a:schemeClr val="dk2"/>
              </a:solidFill>
              <a:highlight>
                <a:schemeClr val="lt1"/>
              </a:highlight>
            </a:endParaRPr>
          </a:p>
          <a:p>
            <a:pPr marL="457200" lvl="0" indent="-317500" algn="l" rtl="0">
              <a:spcBef>
                <a:spcPts val="0"/>
              </a:spcBef>
              <a:spcAft>
                <a:spcPts val="0"/>
              </a:spcAft>
              <a:buClr>
                <a:schemeClr val="dk2"/>
              </a:buClr>
              <a:buSzPts val="1400"/>
              <a:buChar char="●"/>
            </a:pPr>
            <a:r>
              <a:rPr lang="en" sz="1400" dirty="0">
                <a:solidFill>
                  <a:schemeClr val="dk2"/>
                </a:solidFill>
                <a:highlight>
                  <a:schemeClr val="lt1"/>
                </a:highlight>
              </a:rPr>
              <a:t>The best tree model  includes 7 rules, which has a lower RMSE than the full tree and best pruned tree</a:t>
            </a:r>
            <a:endParaRPr sz="1400" dirty="0">
              <a:solidFill>
                <a:schemeClr val="dk2"/>
              </a:solidFill>
              <a:highlight>
                <a:schemeClr val="lt1"/>
              </a:highlight>
            </a:endParaRPr>
          </a:p>
          <a:p>
            <a:pPr marL="457200" lvl="0" indent="-317500" algn="l" rtl="0">
              <a:spcBef>
                <a:spcPts val="0"/>
              </a:spcBef>
              <a:spcAft>
                <a:spcPts val="0"/>
              </a:spcAft>
              <a:buClr>
                <a:schemeClr val="dk2"/>
              </a:buClr>
              <a:buSzPts val="1400"/>
              <a:buChar char="●"/>
            </a:pPr>
            <a:r>
              <a:rPr lang="en" sz="1400" dirty="0">
                <a:solidFill>
                  <a:schemeClr val="dk2"/>
                </a:solidFill>
                <a:highlight>
                  <a:schemeClr val="lt1"/>
                </a:highlight>
              </a:rPr>
              <a:t>Of the exhaustive models, the backward selection model has the best RMSE as well as the best AIC</a:t>
            </a:r>
            <a:endParaRPr sz="1400" dirty="0">
              <a:solidFill>
                <a:schemeClr val="dk2"/>
              </a:solidFill>
              <a:highlight>
                <a:schemeClr val="lt1"/>
              </a:highlight>
            </a:endParaRPr>
          </a:p>
          <a:p>
            <a:pPr marL="457200" lvl="0" indent="0" algn="l" rtl="0">
              <a:lnSpc>
                <a:spcPct val="150000"/>
              </a:lnSpc>
              <a:spcBef>
                <a:spcPts val="1000"/>
              </a:spcBef>
              <a:spcAft>
                <a:spcPts val="0"/>
              </a:spcAft>
              <a:buNone/>
            </a:pPr>
            <a:endParaRPr sz="2000" b="1" dirty="0">
              <a:solidFill>
                <a:srgbClr val="333333"/>
              </a:solidFill>
              <a:highlight>
                <a:schemeClr val="lt1"/>
              </a:highlight>
            </a:endParaRPr>
          </a:p>
          <a:p>
            <a:pPr marL="0" lvl="0" indent="0" algn="l" rtl="0">
              <a:spcBef>
                <a:spcPts val="1000"/>
              </a:spcBef>
              <a:spcAft>
                <a:spcPts val="1200"/>
              </a:spcAft>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title"/>
          </p:nvPr>
        </p:nvSpPr>
        <p:spPr>
          <a:xfrm>
            <a:off x="727650" y="5902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Missing Data?</a:t>
            </a:r>
            <a:endParaRPr>
              <a:solidFill>
                <a:srgbClr val="FF0000"/>
              </a:solidFill>
            </a:endParaRPr>
          </a:p>
        </p:txBody>
      </p:sp>
      <p:pic>
        <p:nvPicPr>
          <p:cNvPr id="112" name="Google Shape;112;p17"/>
          <p:cNvPicPr preferRelativeResize="0"/>
          <p:nvPr/>
        </p:nvPicPr>
        <p:blipFill>
          <a:blip r:embed="rId3">
            <a:alphaModFix/>
          </a:blip>
          <a:stretch>
            <a:fillRect/>
          </a:stretch>
        </p:blipFill>
        <p:spPr>
          <a:xfrm>
            <a:off x="2999047" y="1676350"/>
            <a:ext cx="3145903" cy="535200"/>
          </a:xfrm>
          <a:prstGeom prst="rect">
            <a:avLst/>
          </a:prstGeom>
          <a:noFill/>
          <a:ln>
            <a:noFill/>
          </a:ln>
          <a:effectLst>
            <a:outerShdw blurRad="57150" dist="19050" dir="5400000" algn="bl" rotWithShape="0">
              <a:srgbClr val="000000">
                <a:alpha val="50000"/>
              </a:srgbClr>
            </a:outerShdw>
          </a:effectLst>
        </p:spPr>
      </p:pic>
      <p:pic>
        <p:nvPicPr>
          <p:cNvPr id="113" name="Google Shape;113;p17"/>
          <p:cNvPicPr preferRelativeResize="0"/>
          <p:nvPr/>
        </p:nvPicPr>
        <p:blipFill rotWithShape="1">
          <a:blip r:embed="rId4">
            <a:alphaModFix/>
          </a:blip>
          <a:srcRect r="16991" b="37733"/>
          <a:stretch/>
        </p:blipFill>
        <p:spPr>
          <a:xfrm>
            <a:off x="1782210" y="2330875"/>
            <a:ext cx="5579576" cy="1255000"/>
          </a:xfrm>
          <a:prstGeom prst="rect">
            <a:avLst/>
          </a:prstGeom>
          <a:noFill/>
          <a:ln>
            <a:noFill/>
          </a:ln>
          <a:effectLst>
            <a:outerShdw blurRad="57150" dist="19050" dir="5400000" algn="bl" rotWithShape="0">
              <a:srgbClr val="000000">
                <a:alpha val="50000"/>
              </a:srgbClr>
            </a:outerShdw>
          </a:effectLst>
        </p:spPr>
      </p:pic>
      <p:sp>
        <p:nvSpPr>
          <p:cNvPr id="114" name="Google Shape;114;p17"/>
          <p:cNvSpPr txBox="1"/>
          <p:nvPr/>
        </p:nvSpPr>
        <p:spPr>
          <a:xfrm>
            <a:off x="3590400" y="4059725"/>
            <a:ext cx="196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Lato"/>
                <a:ea typeface="Lato"/>
                <a:cs typeface="Lato"/>
                <a:sym typeface="Lato"/>
              </a:rPr>
              <a:t>No Missing Data! </a:t>
            </a:r>
            <a:endParaRPr b="1">
              <a:solidFill>
                <a:schemeClr val="dk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8"/>
          <p:cNvSpPr txBox="1">
            <a:spLocks noGrp="1"/>
          </p:cNvSpPr>
          <p:nvPr>
            <p:ph type="title"/>
          </p:nvPr>
        </p:nvSpPr>
        <p:spPr>
          <a:xfrm>
            <a:off x="727650" y="5902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Summary of Plots </a:t>
            </a:r>
            <a:endParaRPr>
              <a:solidFill>
                <a:srgbClr val="FF0000"/>
              </a:solidFill>
            </a:endParaRPr>
          </a:p>
        </p:txBody>
      </p:sp>
      <p:pic>
        <p:nvPicPr>
          <p:cNvPr id="120" name="Google Shape;120;p18"/>
          <p:cNvPicPr preferRelativeResize="0"/>
          <p:nvPr/>
        </p:nvPicPr>
        <p:blipFill>
          <a:blip r:embed="rId3">
            <a:alphaModFix/>
          </a:blip>
          <a:stretch>
            <a:fillRect/>
          </a:stretch>
        </p:blipFill>
        <p:spPr>
          <a:xfrm>
            <a:off x="543400" y="1854997"/>
            <a:ext cx="4028599" cy="1895402"/>
          </a:xfrm>
          <a:prstGeom prst="rect">
            <a:avLst/>
          </a:prstGeom>
          <a:noFill/>
          <a:ln>
            <a:noFill/>
          </a:ln>
          <a:effectLst>
            <a:outerShdw blurRad="57150" dist="19050" dir="5400000" algn="bl" rotWithShape="0">
              <a:srgbClr val="000000">
                <a:alpha val="50000"/>
              </a:srgbClr>
            </a:outerShdw>
          </a:effectLst>
        </p:spPr>
      </p:pic>
      <p:pic>
        <p:nvPicPr>
          <p:cNvPr id="121" name="Google Shape;121;p18"/>
          <p:cNvPicPr preferRelativeResize="0"/>
          <p:nvPr/>
        </p:nvPicPr>
        <p:blipFill>
          <a:blip r:embed="rId4">
            <a:alphaModFix/>
          </a:blip>
          <a:stretch>
            <a:fillRect/>
          </a:stretch>
        </p:blipFill>
        <p:spPr>
          <a:xfrm>
            <a:off x="4722100" y="1277800"/>
            <a:ext cx="3775188" cy="3713299"/>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9"/>
          <p:cNvSpPr/>
          <p:nvPr/>
        </p:nvSpPr>
        <p:spPr>
          <a:xfrm>
            <a:off x="843925" y="1341400"/>
            <a:ext cx="7826400" cy="3322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9"/>
          <p:cNvSpPr txBox="1">
            <a:spLocks noGrp="1"/>
          </p:cNvSpPr>
          <p:nvPr>
            <p:ph type="title"/>
          </p:nvPr>
        </p:nvSpPr>
        <p:spPr>
          <a:xfrm>
            <a:off x="685025" y="6168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Numerical Variables</a:t>
            </a:r>
            <a:endParaRPr>
              <a:solidFill>
                <a:srgbClr val="FF0000"/>
              </a:solidFill>
            </a:endParaRPr>
          </a:p>
        </p:txBody>
      </p:sp>
      <p:sp>
        <p:nvSpPr>
          <p:cNvPr id="128" name="Google Shape;128;p19"/>
          <p:cNvSpPr txBox="1"/>
          <p:nvPr/>
        </p:nvSpPr>
        <p:spPr>
          <a:xfrm>
            <a:off x="690000" y="1323625"/>
            <a:ext cx="7764000" cy="3347700"/>
          </a:xfrm>
          <a:prstGeom prst="rect">
            <a:avLst/>
          </a:prstGeom>
          <a:noFill/>
          <a:ln>
            <a:noFill/>
          </a:ln>
        </p:spPr>
        <p:txBody>
          <a:bodyPr spcFirstLastPara="1" wrap="square" lIns="91425" tIns="91425" rIns="91425" bIns="91425" anchor="t" anchorCtr="0">
            <a:spAutoFit/>
          </a:bodyPr>
          <a:lstStyle/>
          <a:p>
            <a:pPr marL="457200" lvl="0" indent="-292100" algn="l" rtl="0">
              <a:lnSpc>
                <a:spcPct val="115000"/>
              </a:lnSpc>
              <a:spcBef>
                <a:spcPts val="0"/>
              </a:spcBef>
              <a:spcAft>
                <a:spcPts val="0"/>
              </a:spcAft>
              <a:buSzPts val="1000"/>
              <a:buFont typeface="Lato"/>
              <a:buChar char="●"/>
            </a:pPr>
            <a:r>
              <a:rPr lang="en" sz="1000" b="1">
                <a:latin typeface="Lato"/>
                <a:ea typeface="Lato"/>
                <a:cs typeface="Lato"/>
                <a:sym typeface="Lato"/>
              </a:rPr>
              <a:t>symboling</a:t>
            </a:r>
            <a:r>
              <a:rPr lang="en" sz="1000">
                <a:latin typeface="Lato"/>
                <a:ea typeface="Lato"/>
                <a:cs typeface="Lato"/>
                <a:sym typeface="Lato"/>
              </a:rPr>
              <a:t> - This is a risk factor assigned to the car associated with its price. It ranges from a -3 to 3 scale, with -3 being the least risky and most likely safe and +3 being most risky. </a:t>
            </a:r>
            <a:endParaRPr sz="1000">
              <a:latin typeface="Lato"/>
              <a:ea typeface="Lato"/>
              <a:cs typeface="Lato"/>
              <a:sym typeface="Lato"/>
            </a:endParaRPr>
          </a:p>
          <a:p>
            <a:pPr marL="457200" lvl="0" indent="-292100" algn="l" rtl="0">
              <a:lnSpc>
                <a:spcPct val="115000"/>
              </a:lnSpc>
              <a:spcBef>
                <a:spcPts val="0"/>
              </a:spcBef>
              <a:spcAft>
                <a:spcPts val="0"/>
              </a:spcAft>
              <a:buSzPts val="1000"/>
              <a:buFont typeface="Lato"/>
              <a:buChar char="●"/>
            </a:pPr>
            <a:r>
              <a:rPr lang="en" sz="1000" b="1">
                <a:latin typeface="Lato"/>
                <a:ea typeface="Lato"/>
                <a:cs typeface="Lato"/>
                <a:sym typeface="Lato"/>
              </a:rPr>
              <a:t>wheelbase</a:t>
            </a:r>
            <a:r>
              <a:rPr lang="en" sz="1000">
                <a:latin typeface="Lato"/>
                <a:ea typeface="Lato"/>
                <a:cs typeface="Lato"/>
                <a:sym typeface="Lato"/>
              </a:rPr>
              <a:t> - Ths is the distance between the centers of the front and rear wheels (in inches).</a:t>
            </a:r>
            <a:endParaRPr sz="1000">
              <a:latin typeface="Lato"/>
              <a:ea typeface="Lato"/>
              <a:cs typeface="Lato"/>
              <a:sym typeface="Lato"/>
            </a:endParaRPr>
          </a:p>
          <a:p>
            <a:pPr marL="457200" lvl="0" indent="-292100" algn="l" rtl="0">
              <a:lnSpc>
                <a:spcPct val="115000"/>
              </a:lnSpc>
              <a:spcBef>
                <a:spcPts val="0"/>
              </a:spcBef>
              <a:spcAft>
                <a:spcPts val="0"/>
              </a:spcAft>
              <a:buSzPts val="1000"/>
              <a:buFont typeface="Lato"/>
              <a:buChar char="●"/>
            </a:pPr>
            <a:r>
              <a:rPr lang="en" sz="1000" b="1">
                <a:latin typeface="Lato"/>
                <a:ea typeface="Lato"/>
                <a:cs typeface="Lato"/>
                <a:sym typeface="Lato"/>
              </a:rPr>
              <a:t>carlength</a:t>
            </a:r>
            <a:r>
              <a:rPr lang="en" sz="1000">
                <a:latin typeface="Lato"/>
                <a:ea typeface="Lato"/>
                <a:cs typeface="Lato"/>
                <a:sym typeface="Lato"/>
              </a:rPr>
              <a:t> - This is the full length of the car from front to back (in inches).</a:t>
            </a:r>
            <a:endParaRPr sz="1000">
              <a:latin typeface="Lato"/>
              <a:ea typeface="Lato"/>
              <a:cs typeface="Lato"/>
              <a:sym typeface="Lato"/>
            </a:endParaRPr>
          </a:p>
          <a:p>
            <a:pPr marL="457200" lvl="0" indent="-292100" algn="l" rtl="0">
              <a:lnSpc>
                <a:spcPct val="115000"/>
              </a:lnSpc>
              <a:spcBef>
                <a:spcPts val="0"/>
              </a:spcBef>
              <a:spcAft>
                <a:spcPts val="0"/>
              </a:spcAft>
              <a:buSzPts val="1000"/>
              <a:buFont typeface="Lato"/>
              <a:buChar char="●"/>
            </a:pPr>
            <a:r>
              <a:rPr lang="en" sz="1000" b="1">
                <a:latin typeface="Lato"/>
                <a:ea typeface="Lato"/>
                <a:cs typeface="Lato"/>
                <a:sym typeface="Lato"/>
              </a:rPr>
              <a:t>carwidth</a:t>
            </a:r>
            <a:r>
              <a:rPr lang="en" sz="1000">
                <a:latin typeface="Lato"/>
                <a:ea typeface="Lato"/>
                <a:cs typeface="Lato"/>
                <a:sym typeface="Lato"/>
              </a:rPr>
              <a:t> - This is the width of the car from side to side (in inches).</a:t>
            </a:r>
            <a:endParaRPr sz="1000">
              <a:latin typeface="Lato"/>
              <a:ea typeface="Lato"/>
              <a:cs typeface="Lato"/>
              <a:sym typeface="Lato"/>
            </a:endParaRPr>
          </a:p>
          <a:p>
            <a:pPr marL="457200" lvl="0" indent="-292100" algn="l" rtl="0">
              <a:lnSpc>
                <a:spcPct val="115000"/>
              </a:lnSpc>
              <a:spcBef>
                <a:spcPts val="0"/>
              </a:spcBef>
              <a:spcAft>
                <a:spcPts val="0"/>
              </a:spcAft>
              <a:buSzPts val="1000"/>
              <a:buFont typeface="Lato"/>
              <a:buChar char="●"/>
            </a:pPr>
            <a:r>
              <a:rPr lang="en" sz="1000" b="1">
                <a:latin typeface="Lato"/>
                <a:ea typeface="Lato"/>
                <a:cs typeface="Lato"/>
                <a:sym typeface="Lato"/>
              </a:rPr>
              <a:t>carheight</a:t>
            </a:r>
            <a:r>
              <a:rPr lang="en" sz="1000">
                <a:latin typeface="Lato"/>
                <a:ea typeface="Lato"/>
                <a:cs typeface="Lato"/>
                <a:sym typeface="Lato"/>
              </a:rPr>
              <a:t> - This is the height of the car (in inches).</a:t>
            </a:r>
            <a:endParaRPr sz="1000">
              <a:latin typeface="Lato"/>
              <a:ea typeface="Lato"/>
              <a:cs typeface="Lato"/>
              <a:sym typeface="Lato"/>
            </a:endParaRPr>
          </a:p>
          <a:p>
            <a:pPr marL="457200" lvl="0" indent="-292100" algn="l" rtl="0">
              <a:lnSpc>
                <a:spcPct val="115000"/>
              </a:lnSpc>
              <a:spcBef>
                <a:spcPts val="0"/>
              </a:spcBef>
              <a:spcAft>
                <a:spcPts val="0"/>
              </a:spcAft>
              <a:buSzPts val="1000"/>
              <a:buFont typeface="Lato"/>
              <a:buChar char="●"/>
            </a:pPr>
            <a:r>
              <a:rPr lang="en" sz="1000" b="1">
                <a:latin typeface="Lato"/>
                <a:ea typeface="Lato"/>
                <a:cs typeface="Lato"/>
                <a:sym typeface="Lato"/>
              </a:rPr>
              <a:t>curbweight</a:t>
            </a:r>
            <a:r>
              <a:rPr lang="en" sz="1000">
                <a:latin typeface="Lato"/>
                <a:ea typeface="Lato"/>
                <a:cs typeface="Lato"/>
                <a:sym typeface="Lato"/>
              </a:rPr>
              <a:t> - This is the weight of the vehicle including a full tank of fuel and all standard equipment (in lbs).</a:t>
            </a:r>
            <a:endParaRPr sz="1000">
              <a:latin typeface="Lato"/>
              <a:ea typeface="Lato"/>
              <a:cs typeface="Lato"/>
              <a:sym typeface="Lato"/>
            </a:endParaRPr>
          </a:p>
          <a:p>
            <a:pPr marL="457200" lvl="0" indent="-292100" algn="l" rtl="0">
              <a:lnSpc>
                <a:spcPct val="115000"/>
              </a:lnSpc>
              <a:spcBef>
                <a:spcPts val="0"/>
              </a:spcBef>
              <a:spcAft>
                <a:spcPts val="0"/>
              </a:spcAft>
              <a:buSzPts val="1000"/>
              <a:buFont typeface="Lato"/>
              <a:buChar char="●"/>
            </a:pPr>
            <a:r>
              <a:rPr lang="en" sz="1000" b="1">
                <a:latin typeface="Lato"/>
                <a:ea typeface="Lato"/>
                <a:cs typeface="Lato"/>
                <a:sym typeface="Lato"/>
              </a:rPr>
              <a:t>enginesize</a:t>
            </a:r>
            <a:r>
              <a:rPr lang="en" sz="1000">
                <a:latin typeface="Lato"/>
                <a:ea typeface="Lato"/>
                <a:cs typeface="Lato"/>
                <a:sym typeface="Lato"/>
              </a:rPr>
              <a:t> - This is the size of the car’s engine.</a:t>
            </a:r>
            <a:endParaRPr sz="1000">
              <a:latin typeface="Lato"/>
              <a:ea typeface="Lato"/>
              <a:cs typeface="Lato"/>
              <a:sym typeface="Lato"/>
            </a:endParaRPr>
          </a:p>
          <a:p>
            <a:pPr marL="457200" lvl="0" indent="-292100" algn="l" rtl="0">
              <a:lnSpc>
                <a:spcPct val="115000"/>
              </a:lnSpc>
              <a:spcBef>
                <a:spcPts val="0"/>
              </a:spcBef>
              <a:spcAft>
                <a:spcPts val="0"/>
              </a:spcAft>
              <a:buSzPts val="1000"/>
              <a:buFont typeface="Lato"/>
              <a:buChar char="●"/>
            </a:pPr>
            <a:r>
              <a:rPr lang="en" sz="1000" b="1">
                <a:latin typeface="Lato"/>
                <a:ea typeface="Lato"/>
                <a:cs typeface="Lato"/>
                <a:sym typeface="Lato"/>
              </a:rPr>
              <a:t>boreratio</a:t>
            </a:r>
            <a:r>
              <a:rPr lang="en" sz="1000">
                <a:latin typeface="Lato"/>
                <a:ea typeface="Lato"/>
                <a:cs typeface="Lato"/>
                <a:sym typeface="Lato"/>
              </a:rPr>
              <a:t> - This is the diameter of the cylinder bore divided by the piston stroke length.</a:t>
            </a:r>
            <a:endParaRPr sz="1000">
              <a:latin typeface="Lato"/>
              <a:ea typeface="Lato"/>
              <a:cs typeface="Lato"/>
              <a:sym typeface="Lato"/>
            </a:endParaRPr>
          </a:p>
          <a:p>
            <a:pPr marL="457200" lvl="0" indent="-292100" algn="l" rtl="0">
              <a:lnSpc>
                <a:spcPct val="115000"/>
              </a:lnSpc>
              <a:spcBef>
                <a:spcPts val="0"/>
              </a:spcBef>
              <a:spcAft>
                <a:spcPts val="0"/>
              </a:spcAft>
              <a:buSzPts val="1000"/>
              <a:buFont typeface="Lato"/>
              <a:buChar char="●"/>
            </a:pPr>
            <a:r>
              <a:rPr lang="en" sz="1000" b="1">
                <a:latin typeface="Lato"/>
                <a:ea typeface="Lato"/>
                <a:cs typeface="Lato"/>
                <a:sym typeface="Lato"/>
              </a:rPr>
              <a:t>stroke</a:t>
            </a:r>
            <a:r>
              <a:rPr lang="en" sz="1000">
                <a:latin typeface="Lato"/>
                <a:ea typeface="Lato"/>
                <a:cs typeface="Lato"/>
                <a:sym typeface="Lato"/>
              </a:rPr>
              <a:t> - This is the length the piston must travel from top to bottom in the engine. </a:t>
            </a:r>
            <a:endParaRPr sz="1000">
              <a:latin typeface="Lato"/>
              <a:ea typeface="Lato"/>
              <a:cs typeface="Lato"/>
              <a:sym typeface="Lato"/>
            </a:endParaRPr>
          </a:p>
          <a:p>
            <a:pPr marL="457200" lvl="0" indent="-292100" algn="l" rtl="0">
              <a:lnSpc>
                <a:spcPct val="115000"/>
              </a:lnSpc>
              <a:spcBef>
                <a:spcPts val="0"/>
              </a:spcBef>
              <a:spcAft>
                <a:spcPts val="0"/>
              </a:spcAft>
              <a:buSzPts val="1000"/>
              <a:buFont typeface="Lato"/>
              <a:buChar char="●"/>
            </a:pPr>
            <a:r>
              <a:rPr lang="en" sz="1000" b="1">
                <a:latin typeface="Lato"/>
                <a:ea typeface="Lato"/>
                <a:cs typeface="Lato"/>
                <a:sym typeface="Lato"/>
              </a:rPr>
              <a:t>compressionratio</a:t>
            </a:r>
            <a:r>
              <a:rPr lang="en" sz="1000">
                <a:latin typeface="Lato"/>
                <a:ea typeface="Lato"/>
                <a:cs typeface="Lato"/>
                <a:sym typeface="Lato"/>
              </a:rPr>
              <a:t> - This is the ratio between the volume of the cylinder and combustion chamber in an internal combustion engine at their maximum and minimum values.</a:t>
            </a:r>
            <a:endParaRPr sz="1000">
              <a:latin typeface="Lato"/>
              <a:ea typeface="Lato"/>
              <a:cs typeface="Lato"/>
              <a:sym typeface="Lato"/>
            </a:endParaRPr>
          </a:p>
          <a:p>
            <a:pPr marL="457200" lvl="0" indent="-292100" algn="l" rtl="0">
              <a:lnSpc>
                <a:spcPct val="115000"/>
              </a:lnSpc>
              <a:spcBef>
                <a:spcPts val="0"/>
              </a:spcBef>
              <a:spcAft>
                <a:spcPts val="0"/>
              </a:spcAft>
              <a:buSzPts val="1000"/>
              <a:buFont typeface="Lato"/>
              <a:buChar char="●"/>
            </a:pPr>
            <a:r>
              <a:rPr lang="en" sz="1000" b="1">
                <a:latin typeface="Lato"/>
                <a:ea typeface="Lato"/>
                <a:cs typeface="Lato"/>
                <a:sym typeface="Lato"/>
              </a:rPr>
              <a:t>horsepower</a:t>
            </a:r>
            <a:r>
              <a:rPr lang="en" sz="1000">
                <a:latin typeface="Lato"/>
                <a:ea typeface="Lato"/>
                <a:cs typeface="Lato"/>
                <a:sym typeface="Lato"/>
              </a:rPr>
              <a:t> - This is the power the engine produces.</a:t>
            </a:r>
            <a:endParaRPr sz="1000">
              <a:latin typeface="Lato"/>
              <a:ea typeface="Lato"/>
              <a:cs typeface="Lato"/>
              <a:sym typeface="Lato"/>
            </a:endParaRPr>
          </a:p>
          <a:p>
            <a:pPr marL="457200" lvl="0" indent="-292100" algn="l" rtl="0">
              <a:lnSpc>
                <a:spcPct val="115000"/>
              </a:lnSpc>
              <a:spcBef>
                <a:spcPts val="0"/>
              </a:spcBef>
              <a:spcAft>
                <a:spcPts val="0"/>
              </a:spcAft>
              <a:buSzPts val="1000"/>
              <a:buFont typeface="Lato"/>
              <a:buChar char="●"/>
            </a:pPr>
            <a:r>
              <a:rPr lang="en" sz="1000" b="1">
                <a:latin typeface="Lato"/>
                <a:ea typeface="Lato"/>
                <a:cs typeface="Lato"/>
                <a:sym typeface="Lato"/>
              </a:rPr>
              <a:t>peakrpm</a:t>
            </a:r>
            <a:r>
              <a:rPr lang="en" sz="1000">
                <a:latin typeface="Lato"/>
                <a:ea typeface="Lato"/>
                <a:cs typeface="Lato"/>
                <a:sym typeface="Lato"/>
              </a:rPr>
              <a:t> - This is the maximum engine speed measured in revolutions per minute.</a:t>
            </a:r>
            <a:endParaRPr sz="1000">
              <a:latin typeface="Lato"/>
              <a:ea typeface="Lato"/>
              <a:cs typeface="Lato"/>
              <a:sym typeface="Lato"/>
            </a:endParaRPr>
          </a:p>
          <a:p>
            <a:pPr marL="457200" lvl="0" indent="-292100" algn="l" rtl="0">
              <a:lnSpc>
                <a:spcPct val="115000"/>
              </a:lnSpc>
              <a:spcBef>
                <a:spcPts val="0"/>
              </a:spcBef>
              <a:spcAft>
                <a:spcPts val="0"/>
              </a:spcAft>
              <a:buSzPts val="1000"/>
              <a:buFont typeface="Lato"/>
              <a:buChar char="●"/>
            </a:pPr>
            <a:r>
              <a:rPr lang="en" sz="1000" b="1">
                <a:latin typeface="Lato"/>
                <a:ea typeface="Lato"/>
                <a:cs typeface="Lato"/>
                <a:sym typeface="Lato"/>
              </a:rPr>
              <a:t>citympg</a:t>
            </a:r>
            <a:r>
              <a:rPr lang="en" sz="1000">
                <a:latin typeface="Lato"/>
                <a:ea typeface="Lato"/>
                <a:cs typeface="Lato"/>
                <a:sym typeface="Lato"/>
              </a:rPr>
              <a:t> - This is the miles per gallon the car gets while driving in a city.</a:t>
            </a:r>
            <a:endParaRPr sz="1000">
              <a:latin typeface="Lato"/>
              <a:ea typeface="Lato"/>
              <a:cs typeface="Lato"/>
              <a:sym typeface="Lato"/>
            </a:endParaRPr>
          </a:p>
          <a:p>
            <a:pPr marL="457200" lvl="0" indent="-292100" algn="l" rtl="0">
              <a:lnSpc>
                <a:spcPct val="115000"/>
              </a:lnSpc>
              <a:spcBef>
                <a:spcPts val="0"/>
              </a:spcBef>
              <a:spcAft>
                <a:spcPts val="0"/>
              </a:spcAft>
              <a:buSzPts val="1000"/>
              <a:buFont typeface="Lato"/>
              <a:buChar char="●"/>
            </a:pPr>
            <a:r>
              <a:rPr lang="en" sz="1000" b="1">
                <a:latin typeface="Lato"/>
                <a:ea typeface="Lato"/>
                <a:cs typeface="Lato"/>
                <a:sym typeface="Lato"/>
              </a:rPr>
              <a:t>highwaympg</a:t>
            </a:r>
            <a:r>
              <a:rPr lang="en" sz="1000">
                <a:latin typeface="Lato"/>
                <a:ea typeface="Lato"/>
                <a:cs typeface="Lato"/>
                <a:sym typeface="Lato"/>
              </a:rPr>
              <a:t> - This is the miles per gallon the car gets while driving on the highway.</a:t>
            </a:r>
            <a:endParaRPr sz="1000">
              <a:latin typeface="Lato"/>
              <a:ea typeface="Lato"/>
              <a:cs typeface="Lato"/>
              <a:sym typeface="Lato"/>
            </a:endParaRPr>
          </a:p>
          <a:p>
            <a:pPr marL="457200" lvl="0" indent="-292100" algn="l" rtl="0">
              <a:lnSpc>
                <a:spcPct val="115000"/>
              </a:lnSpc>
              <a:spcBef>
                <a:spcPts val="0"/>
              </a:spcBef>
              <a:spcAft>
                <a:spcPts val="0"/>
              </a:spcAft>
              <a:buSzPts val="1000"/>
              <a:buFont typeface="Lato"/>
              <a:buChar char="●"/>
            </a:pPr>
            <a:r>
              <a:rPr lang="en" sz="1000" b="1">
                <a:latin typeface="Lato"/>
                <a:ea typeface="Lato"/>
                <a:cs typeface="Lato"/>
                <a:sym typeface="Lato"/>
              </a:rPr>
              <a:t>price</a:t>
            </a:r>
            <a:r>
              <a:rPr lang="en" sz="1000">
                <a:latin typeface="Lato"/>
                <a:ea typeface="Lato"/>
                <a:cs typeface="Lato"/>
                <a:sym typeface="Lato"/>
              </a:rPr>
              <a:t> - This is the price of the car (in USD). This is the key variable we will be using for our predictions and finding correlations between the other variables with this one.</a:t>
            </a:r>
            <a:endParaRPr sz="1300">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0"/>
          <p:cNvSpPr/>
          <p:nvPr/>
        </p:nvSpPr>
        <p:spPr>
          <a:xfrm>
            <a:off x="799500" y="1376925"/>
            <a:ext cx="7959600" cy="3357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0"/>
          <p:cNvSpPr txBox="1">
            <a:spLocks noGrp="1"/>
          </p:cNvSpPr>
          <p:nvPr>
            <p:ph type="title"/>
          </p:nvPr>
        </p:nvSpPr>
        <p:spPr>
          <a:xfrm>
            <a:off x="685025" y="6168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Categorical Variables</a:t>
            </a:r>
            <a:endParaRPr>
              <a:solidFill>
                <a:srgbClr val="FF0000"/>
              </a:solidFill>
            </a:endParaRPr>
          </a:p>
        </p:txBody>
      </p:sp>
      <p:sp>
        <p:nvSpPr>
          <p:cNvPr id="135" name="Google Shape;135;p20"/>
          <p:cNvSpPr txBox="1"/>
          <p:nvPr/>
        </p:nvSpPr>
        <p:spPr>
          <a:xfrm>
            <a:off x="647375" y="1340600"/>
            <a:ext cx="8242200" cy="3655800"/>
          </a:xfrm>
          <a:prstGeom prst="rect">
            <a:avLst/>
          </a:prstGeom>
          <a:noFill/>
          <a:ln>
            <a:noFill/>
          </a:ln>
        </p:spPr>
        <p:txBody>
          <a:bodyPr spcFirstLastPara="1" wrap="square" lIns="91425" tIns="91425" rIns="91425" bIns="91425" anchor="t" anchorCtr="0">
            <a:spAutoFit/>
          </a:bodyPr>
          <a:lstStyle/>
          <a:p>
            <a:pPr marL="457200" lvl="0" indent="-298450" algn="l" rtl="0">
              <a:lnSpc>
                <a:spcPct val="150000"/>
              </a:lnSpc>
              <a:spcBef>
                <a:spcPts val="0"/>
              </a:spcBef>
              <a:spcAft>
                <a:spcPts val="0"/>
              </a:spcAft>
              <a:buSzPts val="1100"/>
              <a:buFont typeface="Lato"/>
              <a:buChar char="●"/>
            </a:pPr>
            <a:r>
              <a:rPr lang="en" sz="1100" b="1">
                <a:latin typeface="Lato"/>
                <a:ea typeface="Lato"/>
                <a:cs typeface="Lato"/>
                <a:sym typeface="Lato"/>
              </a:rPr>
              <a:t>CarName</a:t>
            </a:r>
            <a:r>
              <a:rPr lang="en" sz="1100">
                <a:latin typeface="Lato"/>
                <a:ea typeface="Lato"/>
                <a:cs typeface="Lato"/>
                <a:sym typeface="Lato"/>
              </a:rPr>
              <a:t> - This is the make and model of the car.</a:t>
            </a:r>
            <a:endParaRPr sz="1100">
              <a:latin typeface="Lato"/>
              <a:ea typeface="Lato"/>
              <a:cs typeface="Lato"/>
              <a:sym typeface="Lato"/>
            </a:endParaRPr>
          </a:p>
          <a:p>
            <a:pPr marL="457200" lvl="0" indent="-298450" algn="l" rtl="0">
              <a:lnSpc>
                <a:spcPct val="150000"/>
              </a:lnSpc>
              <a:spcBef>
                <a:spcPts val="0"/>
              </a:spcBef>
              <a:spcAft>
                <a:spcPts val="0"/>
              </a:spcAft>
              <a:buSzPts val="1100"/>
              <a:buFont typeface="Lato"/>
              <a:buChar char="●"/>
            </a:pPr>
            <a:r>
              <a:rPr lang="en" sz="1100" b="1">
                <a:latin typeface="Lato"/>
                <a:ea typeface="Lato"/>
                <a:cs typeface="Lato"/>
                <a:sym typeface="Lato"/>
              </a:rPr>
              <a:t>fueltype</a:t>
            </a:r>
            <a:r>
              <a:rPr lang="en" sz="1100">
                <a:latin typeface="Lato"/>
                <a:ea typeface="Lato"/>
                <a:cs typeface="Lato"/>
                <a:sym typeface="Lato"/>
              </a:rPr>
              <a:t> - This is the type of fuel the car runs on (diesel or gas).</a:t>
            </a:r>
            <a:endParaRPr sz="1100">
              <a:latin typeface="Lato"/>
              <a:ea typeface="Lato"/>
              <a:cs typeface="Lato"/>
              <a:sym typeface="Lato"/>
            </a:endParaRPr>
          </a:p>
          <a:p>
            <a:pPr marL="457200" lvl="0" indent="-298450" algn="l" rtl="0">
              <a:lnSpc>
                <a:spcPct val="150000"/>
              </a:lnSpc>
              <a:spcBef>
                <a:spcPts val="0"/>
              </a:spcBef>
              <a:spcAft>
                <a:spcPts val="0"/>
              </a:spcAft>
              <a:buSzPts val="1100"/>
              <a:buFont typeface="Lato"/>
              <a:buChar char="●"/>
            </a:pPr>
            <a:r>
              <a:rPr lang="en" sz="1100" b="1">
                <a:latin typeface="Lato"/>
                <a:ea typeface="Lato"/>
                <a:cs typeface="Lato"/>
                <a:sym typeface="Lato"/>
              </a:rPr>
              <a:t>aspiration</a:t>
            </a:r>
            <a:r>
              <a:rPr lang="en" sz="1100">
                <a:latin typeface="Lato"/>
                <a:ea typeface="Lato"/>
                <a:cs typeface="Lato"/>
                <a:sym typeface="Lato"/>
              </a:rPr>
              <a:t> - This is how the car intakes air. It can be either standard (std) or turbo. There were no supercharged cars in dataset.</a:t>
            </a:r>
            <a:endParaRPr sz="1100">
              <a:latin typeface="Lato"/>
              <a:ea typeface="Lato"/>
              <a:cs typeface="Lato"/>
              <a:sym typeface="Lato"/>
            </a:endParaRPr>
          </a:p>
          <a:p>
            <a:pPr marL="457200" lvl="0" indent="-298450" algn="l" rtl="0">
              <a:lnSpc>
                <a:spcPct val="150000"/>
              </a:lnSpc>
              <a:spcBef>
                <a:spcPts val="0"/>
              </a:spcBef>
              <a:spcAft>
                <a:spcPts val="0"/>
              </a:spcAft>
              <a:buSzPts val="1100"/>
              <a:buFont typeface="Lato"/>
              <a:buChar char="●"/>
            </a:pPr>
            <a:r>
              <a:rPr lang="en" sz="1100" b="1">
                <a:latin typeface="Lato"/>
                <a:ea typeface="Lato"/>
                <a:cs typeface="Lato"/>
                <a:sym typeface="Lato"/>
              </a:rPr>
              <a:t>doornumber</a:t>
            </a:r>
            <a:r>
              <a:rPr lang="en" sz="1100">
                <a:latin typeface="Lato"/>
                <a:ea typeface="Lato"/>
                <a:cs typeface="Lato"/>
                <a:sym typeface="Lato"/>
              </a:rPr>
              <a:t> - This is the number of doors on the car (two or four).</a:t>
            </a:r>
            <a:endParaRPr sz="1100">
              <a:latin typeface="Lato"/>
              <a:ea typeface="Lato"/>
              <a:cs typeface="Lato"/>
              <a:sym typeface="Lato"/>
            </a:endParaRPr>
          </a:p>
          <a:p>
            <a:pPr marL="457200" lvl="0" indent="-298450" algn="l" rtl="0">
              <a:lnSpc>
                <a:spcPct val="150000"/>
              </a:lnSpc>
              <a:spcBef>
                <a:spcPts val="0"/>
              </a:spcBef>
              <a:spcAft>
                <a:spcPts val="0"/>
              </a:spcAft>
              <a:buSzPts val="1100"/>
              <a:buFont typeface="Lato"/>
              <a:buChar char="●"/>
            </a:pPr>
            <a:r>
              <a:rPr lang="en" sz="1100" b="1">
                <a:latin typeface="Lato"/>
                <a:ea typeface="Lato"/>
                <a:cs typeface="Lato"/>
                <a:sym typeface="Lato"/>
              </a:rPr>
              <a:t>carbody </a:t>
            </a:r>
            <a:r>
              <a:rPr lang="en" sz="1100">
                <a:latin typeface="Lato"/>
                <a:ea typeface="Lato"/>
                <a:cs typeface="Lato"/>
                <a:sym typeface="Lato"/>
              </a:rPr>
              <a:t>- This is the body type of the car (sedan, hatchback, convertible, wagon, hardtop).</a:t>
            </a:r>
            <a:endParaRPr sz="1100">
              <a:latin typeface="Lato"/>
              <a:ea typeface="Lato"/>
              <a:cs typeface="Lato"/>
              <a:sym typeface="Lato"/>
            </a:endParaRPr>
          </a:p>
          <a:p>
            <a:pPr marL="457200" lvl="0" indent="-298450" algn="l" rtl="0">
              <a:lnSpc>
                <a:spcPct val="150000"/>
              </a:lnSpc>
              <a:spcBef>
                <a:spcPts val="0"/>
              </a:spcBef>
              <a:spcAft>
                <a:spcPts val="0"/>
              </a:spcAft>
              <a:buSzPts val="1100"/>
              <a:buFont typeface="Lato"/>
              <a:buChar char="●"/>
            </a:pPr>
            <a:r>
              <a:rPr lang="en" sz="1100" b="1">
                <a:latin typeface="Lato"/>
                <a:ea typeface="Lato"/>
                <a:cs typeface="Lato"/>
                <a:sym typeface="Lato"/>
              </a:rPr>
              <a:t>drivewheel</a:t>
            </a:r>
            <a:r>
              <a:rPr lang="en" sz="1100">
                <a:latin typeface="Lato"/>
                <a:ea typeface="Lato"/>
                <a:cs typeface="Lato"/>
                <a:sym typeface="Lato"/>
              </a:rPr>
              <a:t> - This is the wheel of the car that transmits force (two-wheel drive (2wd) or four-wheel drive (4wd)).</a:t>
            </a:r>
            <a:endParaRPr sz="1100">
              <a:latin typeface="Lato"/>
              <a:ea typeface="Lato"/>
              <a:cs typeface="Lato"/>
              <a:sym typeface="Lato"/>
            </a:endParaRPr>
          </a:p>
          <a:p>
            <a:pPr marL="457200" lvl="0" indent="-298450" algn="l" rtl="0">
              <a:lnSpc>
                <a:spcPct val="150000"/>
              </a:lnSpc>
              <a:spcBef>
                <a:spcPts val="0"/>
              </a:spcBef>
              <a:spcAft>
                <a:spcPts val="0"/>
              </a:spcAft>
              <a:buSzPts val="1100"/>
              <a:buFont typeface="Lato"/>
              <a:buChar char="●"/>
            </a:pPr>
            <a:r>
              <a:rPr lang="en" sz="1100" b="1">
                <a:latin typeface="Lato"/>
                <a:ea typeface="Lato"/>
                <a:cs typeface="Lato"/>
                <a:sym typeface="Lato"/>
              </a:rPr>
              <a:t>enginelocation</a:t>
            </a:r>
            <a:r>
              <a:rPr lang="en" sz="1100">
                <a:latin typeface="Lato"/>
                <a:ea typeface="Lato"/>
                <a:cs typeface="Lato"/>
                <a:sym typeface="Lato"/>
              </a:rPr>
              <a:t> - This is the location of the engine in the car (front or rear).</a:t>
            </a:r>
            <a:endParaRPr sz="1100">
              <a:latin typeface="Lato"/>
              <a:ea typeface="Lato"/>
              <a:cs typeface="Lato"/>
              <a:sym typeface="Lato"/>
            </a:endParaRPr>
          </a:p>
          <a:p>
            <a:pPr marL="457200" lvl="0" indent="-298450" algn="l" rtl="0">
              <a:lnSpc>
                <a:spcPct val="150000"/>
              </a:lnSpc>
              <a:spcBef>
                <a:spcPts val="0"/>
              </a:spcBef>
              <a:spcAft>
                <a:spcPts val="0"/>
              </a:spcAft>
              <a:buSzPts val="1100"/>
              <a:buFont typeface="Lato"/>
              <a:buChar char="●"/>
            </a:pPr>
            <a:r>
              <a:rPr lang="en" sz="1100" b="1">
                <a:latin typeface="Lato"/>
                <a:ea typeface="Lato"/>
                <a:cs typeface="Lato"/>
                <a:sym typeface="Lato"/>
              </a:rPr>
              <a:t>enginetype</a:t>
            </a:r>
            <a:r>
              <a:rPr lang="en" sz="1100">
                <a:latin typeface="Lato"/>
                <a:ea typeface="Lato"/>
                <a:cs typeface="Lato"/>
                <a:sym typeface="Lato"/>
              </a:rPr>
              <a:t> - This is the type of engine in the car. This can either be OverHead Cam (ohc), Dual OverHead Cam (dohc), OverHead Cam and Valve (ohcv), Dual OverHead Cam and Valve (dohcv), OverHead Cam and Valve F engine (ohcf), Rotary engine (Rotor), and L engine (l).</a:t>
            </a:r>
            <a:endParaRPr sz="1100">
              <a:latin typeface="Lato"/>
              <a:ea typeface="Lato"/>
              <a:cs typeface="Lato"/>
              <a:sym typeface="Lato"/>
            </a:endParaRPr>
          </a:p>
          <a:p>
            <a:pPr marL="457200" lvl="0" indent="-298450" algn="l" rtl="0">
              <a:lnSpc>
                <a:spcPct val="150000"/>
              </a:lnSpc>
              <a:spcBef>
                <a:spcPts val="0"/>
              </a:spcBef>
              <a:spcAft>
                <a:spcPts val="0"/>
              </a:spcAft>
              <a:buSzPts val="1100"/>
              <a:buFont typeface="Lato"/>
              <a:buChar char="●"/>
            </a:pPr>
            <a:r>
              <a:rPr lang="en" sz="1100" b="1">
                <a:latin typeface="Lato"/>
                <a:ea typeface="Lato"/>
                <a:cs typeface="Lato"/>
                <a:sym typeface="Lato"/>
              </a:rPr>
              <a:t>cylindernumber </a:t>
            </a:r>
            <a:r>
              <a:rPr lang="en" sz="1100">
                <a:latin typeface="Lato"/>
                <a:ea typeface="Lato"/>
                <a:cs typeface="Lato"/>
                <a:sym typeface="Lato"/>
              </a:rPr>
              <a:t>- This is the number of cylinders in the engine of the car (two, three, four, five, six, eight, or twelve).</a:t>
            </a:r>
            <a:endParaRPr sz="1100">
              <a:latin typeface="Lato"/>
              <a:ea typeface="Lato"/>
              <a:cs typeface="Lato"/>
              <a:sym typeface="Lato"/>
            </a:endParaRPr>
          </a:p>
          <a:p>
            <a:pPr marL="457200" lvl="0" indent="-298450" algn="l" rtl="0">
              <a:lnSpc>
                <a:spcPct val="150000"/>
              </a:lnSpc>
              <a:spcBef>
                <a:spcPts val="0"/>
              </a:spcBef>
              <a:spcAft>
                <a:spcPts val="0"/>
              </a:spcAft>
              <a:buSzPts val="1100"/>
              <a:buFont typeface="Lato"/>
              <a:buChar char="●"/>
            </a:pPr>
            <a:r>
              <a:rPr lang="en" sz="1100" b="1">
                <a:latin typeface="Lato"/>
                <a:ea typeface="Lato"/>
                <a:cs typeface="Lato"/>
                <a:sym typeface="Lato"/>
              </a:rPr>
              <a:t>fuelsystem</a:t>
            </a:r>
            <a:r>
              <a:rPr lang="en" sz="1100">
                <a:latin typeface="Lato"/>
                <a:ea typeface="Lato"/>
                <a:cs typeface="Lato"/>
                <a:sym typeface="Lato"/>
              </a:rPr>
              <a:t> - This the type of fuel system the car has (mpfi, mfi, idi, spfi, 1bbl, 2bbl, or 4bbl).</a:t>
            </a:r>
            <a:endParaRPr sz="1100">
              <a:latin typeface="Lato"/>
              <a:ea typeface="Lato"/>
              <a:cs typeface="Lato"/>
              <a:sym typeface="Lato"/>
            </a:endParaRPr>
          </a:p>
          <a:p>
            <a:pPr marL="0" lvl="0" indent="0" algn="l" rtl="0">
              <a:lnSpc>
                <a:spcPct val="115000"/>
              </a:lnSpc>
              <a:spcBef>
                <a:spcPts val="0"/>
              </a:spcBef>
              <a:spcAft>
                <a:spcPts val="0"/>
              </a:spcAft>
              <a:buNone/>
            </a:pPr>
            <a:endParaRPr sz="1100" b="1">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1"/>
          <p:cNvSpPr txBox="1">
            <a:spLocks noGrp="1"/>
          </p:cNvSpPr>
          <p:nvPr>
            <p:ph type="title"/>
          </p:nvPr>
        </p:nvSpPr>
        <p:spPr>
          <a:xfrm>
            <a:off x="676150" y="536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Multicollinearity</a:t>
            </a:r>
            <a:endParaRPr>
              <a:solidFill>
                <a:srgbClr val="FF0000"/>
              </a:solidFill>
            </a:endParaRPr>
          </a:p>
        </p:txBody>
      </p:sp>
      <p:pic>
        <p:nvPicPr>
          <p:cNvPr id="141" name="Google Shape;141;p21"/>
          <p:cNvPicPr preferRelativeResize="0"/>
          <p:nvPr/>
        </p:nvPicPr>
        <p:blipFill>
          <a:blip r:embed="rId3">
            <a:alphaModFix/>
          </a:blip>
          <a:stretch>
            <a:fillRect/>
          </a:stretch>
        </p:blipFill>
        <p:spPr>
          <a:xfrm>
            <a:off x="4160750" y="910550"/>
            <a:ext cx="4726001" cy="3922900"/>
          </a:xfrm>
          <a:prstGeom prst="rect">
            <a:avLst/>
          </a:prstGeom>
          <a:noFill/>
          <a:ln>
            <a:noFill/>
          </a:ln>
        </p:spPr>
      </p:pic>
      <p:sp>
        <p:nvSpPr>
          <p:cNvPr id="142" name="Google Shape;142;p21"/>
          <p:cNvSpPr txBox="1"/>
          <p:nvPr/>
        </p:nvSpPr>
        <p:spPr>
          <a:xfrm>
            <a:off x="413375" y="1627588"/>
            <a:ext cx="3833400" cy="17187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Clr>
                <a:srgbClr val="333333"/>
              </a:buClr>
              <a:buSzPts val="1200"/>
              <a:buFont typeface="Lato"/>
              <a:buChar char="●"/>
            </a:pPr>
            <a:r>
              <a:rPr lang="en" sz="1200" b="1">
                <a:solidFill>
                  <a:srgbClr val="333333"/>
                </a:solidFill>
                <a:highlight>
                  <a:srgbClr val="FFFFFF"/>
                </a:highlight>
                <a:latin typeface="Lato"/>
                <a:ea typeface="Lato"/>
                <a:cs typeface="Lato"/>
                <a:sym typeface="Lato"/>
              </a:rPr>
              <a:t>No high correlation to cause multicollinearity </a:t>
            </a:r>
            <a:endParaRPr sz="1200" b="1">
              <a:solidFill>
                <a:srgbClr val="333333"/>
              </a:solidFill>
              <a:highlight>
                <a:srgbClr val="FFFFFF"/>
              </a:highlight>
              <a:latin typeface="Lato"/>
              <a:ea typeface="Lato"/>
              <a:cs typeface="Lato"/>
              <a:sym typeface="Lato"/>
            </a:endParaRPr>
          </a:p>
          <a:p>
            <a:pPr marL="457200" lvl="0" indent="-304800" algn="l" rtl="0">
              <a:lnSpc>
                <a:spcPct val="115000"/>
              </a:lnSpc>
              <a:spcBef>
                <a:spcPts val="0"/>
              </a:spcBef>
              <a:spcAft>
                <a:spcPts val="0"/>
              </a:spcAft>
              <a:buClr>
                <a:srgbClr val="333333"/>
              </a:buClr>
              <a:buSzPts val="1200"/>
              <a:buFont typeface="Lato"/>
              <a:buChar char="●"/>
            </a:pPr>
            <a:r>
              <a:rPr lang="en" sz="1200" b="1">
                <a:solidFill>
                  <a:srgbClr val="333333"/>
                </a:solidFill>
                <a:highlight>
                  <a:srgbClr val="FFFFFF"/>
                </a:highlight>
                <a:latin typeface="Lato"/>
                <a:ea typeface="Lato"/>
                <a:cs typeface="Lato"/>
                <a:sym typeface="Lato"/>
              </a:rPr>
              <a:t>This is positive for the dataset has strongly correlated values, but not in a way that would mess with the data</a:t>
            </a:r>
            <a:endParaRPr sz="1200" b="1">
              <a:solidFill>
                <a:srgbClr val="333333"/>
              </a:solidFill>
              <a:highlight>
                <a:srgbClr val="FFFFFF"/>
              </a:highlight>
              <a:latin typeface="Lato"/>
              <a:ea typeface="Lato"/>
              <a:cs typeface="Lato"/>
              <a:sym typeface="Lato"/>
            </a:endParaRPr>
          </a:p>
          <a:p>
            <a:pPr marL="0" lvl="0" indent="0" algn="l" rtl="0">
              <a:lnSpc>
                <a:spcPct val="115000"/>
              </a:lnSpc>
              <a:spcBef>
                <a:spcPts val="1000"/>
              </a:spcBef>
              <a:spcAft>
                <a:spcPts val="0"/>
              </a:spcAft>
              <a:buNone/>
            </a:pPr>
            <a:endParaRPr sz="1200">
              <a:solidFill>
                <a:srgbClr val="333333"/>
              </a:solidFill>
              <a:highlight>
                <a:srgbClr val="FFFFFF"/>
              </a:highlight>
              <a:latin typeface="Lato"/>
              <a:ea typeface="Lato"/>
              <a:cs typeface="Lato"/>
              <a:sym typeface="Lato"/>
            </a:endParaRPr>
          </a:p>
          <a:p>
            <a:pPr marL="0" lvl="0" indent="0" algn="l" rtl="0">
              <a:spcBef>
                <a:spcPts val="1000"/>
              </a:spcBef>
              <a:spcAft>
                <a:spcPts val="0"/>
              </a:spcAft>
              <a:buNone/>
            </a:pPr>
            <a:endParaRPr>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TotalTime>
  <Words>2294</Words>
  <Application>Microsoft Office PowerPoint</Application>
  <PresentationFormat>On-screen Show (16:9)</PresentationFormat>
  <Paragraphs>230</Paragraphs>
  <Slides>36</Slides>
  <Notes>36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Roboto</vt:lpstr>
      <vt:lpstr>Lato</vt:lpstr>
      <vt:lpstr>Raleway</vt:lpstr>
      <vt:lpstr>Arial</vt:lpstr>
      <vt:lpstr>Streamline</vt:lpstr>
      <vt:lpstr>Final Project - Car Price Prediction </vt:lpstr>
      <vt:lpstr>Introduction</vt:lpstr>
      <vt:lpstr>Introduction </vt:lpstr>
      <vt:lpstr>Introduction </vt:lpstr>
      <vt:lpstr>Missing Data?</vt:lpstr>
      <vt:lpstr>Summary of Plots </vt:lpstr>
      <vt:lpstr>Numerical Variables</vt:lpstr>
      <vt:lpstr>Categorical Variables</vt:lpstr>
      <vt:lpstr>Multicollinearity</vt:lpstr>
      <vt:lpstr>Box Plots</vt:lpstr>
      <vt:lpstr>Histograms - Distribution of Variables</vt:lpstr>
      <vt:lpstr>Bar Charts</vt:lpstr>
      <vt:lpstr>Scatter Plots </vt:lpstr>
      <vt:lpstr>Scatter Plots  </vt:lpstr>
      <vt:lpstr>EDA - summarize findings </vt:lpstr>
      <vt:lpstr>Neural Net _Preprocess</vt:lpstr>
      <vt:lpstr>Neural Net _ </vt:lpstr>
      <vt:lpstr>Neural Net _ </vt:lpstr>
      <vt:lpstr>Neural Net _  </vt:lpstr>
      <vt:lpstr>Neural Net _ loop through different hidden layer sizes and conclusion  </vt:lpstr>
      <vt:lpstr>Full Regression Tree</vt:lpstr>
      <vt:lpstr>Pruning the Tree</vt:lpstr>
      <vt:lpstr>Pruned Regression Tree</vt:lpstr>
      <vt:lpstr>Finding the Best Pruned Regression Tree</vt:lpstr>
      <vt:lpstr>Best Pruned Regression Tree</vt:lpstr>
      <vt:lpstr>Best Model from Exhaustive Search</vt:lpstr>
      <vt:lpstr>Forward Selection</vt:lpstr>
      <vt:lpstr>Forward Selection Model</vt:lpstr>
      <vt:lpstr>Backwards Selection</vt:lpstr>
      <vt:lpstr>Backwards Selection Model</vt:lpstr>
      <vt:lpstr>Stepwise Regression</vt:lpstr>
      <vt:lpstr>Stepwise Regression Model</vt:lpstr>
      <vt:lpstr>Predictive Performance</vt:lpstr>
      <vt:lpstr>Conclusion </vt:lpstr>
      <vt:lpstr>References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 Car Price Prediction </dc:title>
  <cp:lastModifiedBy>Logan Sartain</cp:lastModifiedBy>
  <cp:revision>4</cp:revision>
  <dcterms:modified xsi:type="dcterms:W3CDTF">2022-10-04T01:42:49Z</dcterms:modified>
</cp:coreProperties>
</file>